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6F05BA-BB3D-494F-9F76-A84D18A60BC6}" v="5" dt="2024-11-20T09:48:55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Lobo (Staff)" userId="d40d05c8-7a19-4306-ba2d-90ef54e6cc24" providerId="ADAL" clId="{CC6F05BA-BB3D-494F-9F76-A84D18A60BC6}"/>
    <pc:docChg chg="undo custSel addSld modSld sldOrd">
      <pc:chgData name="Paula Lobo (Staff)" userId="d40d05c8-7a19-4306-ba2d-90ef54e6cc24" providerId="ADAL" clId="{CC6F05BA-BB3D-494F-9F76-A84D18A60BC6}" dt="2024-11-20T09:57:02.796" v="895" actId="14100"/>
      <pc:docMkLst>
        <pc:docMk/>
      </pc:docMkLst>
      <pc:sldChg chg="modSp mod">
        <pc:chgData name="Paula Lobo (Staff)" userId="d40d05c8-7a19-4306-ba2d-90ef54e6cc24" providerId="ADAL" clId="{CC6F05BA-BB3D-494F-9F76-A84D18A60BC6}" dt="2024-11-20T09:30:44.393" v="62" actId="27636"/>
        <pc:sldMkLst>
          <pc:docMk/>
          <pc:sldMk cId="1674881849" sldId="257"/>
        </pc:sldMkLst>
        <pc:spChg chg="mod">
          <ac:chgData name="Paula Lobo (Staff)" userId="d40d05c8-7a19-4306-ba2d-90ef54e6cc24" providerId="ADAL" clId="{CC6F05BA-BB3D-494F-9F76-A84D18A60BC6}" dt="2024-11-20T09:30:44.393" v="62" actId="27636"/>
          <ac:spMkLst>
            <pc:docMk/>
            <pc:sldMk cId="1674881849" sldId="257"/>
            <ac:spMk id="3" creationId="{C979B3F8-CBA1-F243-D312-3AD7DE31825D}"/>
          </ac:spMkLst>
        </pc:spChg>
      </pc:sldChg>
      <pc:sldChg chg="addSp delSp modSp new mod">
        <pc:chgData name="Paula Lobo (Staff)" userId="d40d05c8-7a19-4306-ba2d-90ef54e6cc24" providerId="ADAL" clId="{CC6F05BA-BB3D-494F-9F76-A84D18A60BC6}" dt="2024-11-20T09:37:13.608" v="308" actId="14100"/>
        <pc:sldMkLst>
          <pc:docMk/>
          <pc:sldMk cId="3493946479" sldId="258"/>
        </pc:sldMkLst>
        <pc:spChg chg="add mod">
          <ac:chgData name="Paula Lobo (Staff)" userId="d40d05c8-7a19-4306-ba2d-90ef54e6cc24" providerId="ADAL" clId="{CC6F05BA-BB3D-494F-9F76-A84D18A60BC6}" dt="2024-11-20T09:35:26.737" v="272" actId="1076"/>
          <ac:spMkLst>
            <pc:docMk/>
            <pc:sldMk cId="3493946479" sldId="258"/>
            <ac:spMk id="3" creationId="{33D1B932-A39A-7D59-195A-E6203DD94CDA}"/>
          </ac:spMkLst>
        </pc:spChg>
        <pc:spChg chg="add mod">
          <ac:chgData name="Paula Lobo (Staff)" userId="d40d05c8-7a19-4306-ba2d-90ef54e6cc24" providerId="ADAL" clId="{CC6F05BA-BB3D-494F-9F76-A84D18A60BC6}" dt="2024-11-20T09:35:24.362" v="271" actId="1076"/>
          <ac:spMkLst>
            <pc:docMk/>
            <pc:sldMk cId="3493946479" sldId="258"/>
            <ac:spMk id="4" creationId="{87FEB821-CCF3-F591-7AE2-C16E2A6FB029}"/>
          </ac:spMkLst>
        </pc:spChg>
        <pc:spChg chg="add mod">
          <ac:chgData name="Paula Lobo (Staff)" userId="d40d05c8-7a19-4306-ba2d-90ef54e6cc24" providerId="ADAL" clId="{CC6F05BA-BB3D-494F-9F76-A84D18A60BC6}" dt="2024-11-20T09:35:29.043" v="273" actId="1076"/>
          <ac:spMkLst>
            <pc:docMk/>
            <pc:sldMk cId="3493946479" sldId="258"/>
            <ac:spMk id="5" creationId="{3432C89C-9F82-6D03-101E-F549782B8CA2}"/>
          </ac:spMkLst>
        </pc:spChg>
        <pc:spChg chg="add mod">
          <ac:chgData name="Paula Lobo (Staff)" userId="d40d05c8-7a19-4306-ba2d-90ef54e6cc24" providerId="ADAL" clId="{CC6F05BA-BB3D-494F-9F76-A84D18A60BC6}" dt="2024-11-20T09:37:13.608" v="308" actId="14100"/>
          <ac:spMkLst>
            <pc:docMk/>
            <pc:sldMk cId="3493946479" sldId="258"/>
            <ac:spMk id="9" creationId="{79A8B57C-5ACE-4B44-82DF-0F2B792F5383}"/>
          </ac:spMkLst>
        </pc:spChg>
        <pc:picChg chg="add del mod">
          <ac:chgData name="Paula Lobo (Staff)" userId="d40d05c8-7a19-4306-ba2d-90ef54e6cc24" providerId="ADAL" clId="{CC6F05BA-BB3D-494F-9F76-A84D18A60BC6}" dt="2024-11-20T09:35:51.573" v="277" actId="478"/>
          <ac:picMkLst>
            <pc:docMk/>
            <pc:sldMk cId="3493946479" sldId="258"/>
            <ac:picMk id="7" creationId="{DE677D99-2375-D4A4-E33E-6F4967B769B8}"/>
          </ac:picMkLst>
        </pc:picChg>
      </pc:sldChg>
      <pc:sldChg chg="addSp modSp new mod">
        <pc:chgData name="Paula Lobo (Staff)" userId="d40d05c8-7a19-4306-ba2d-90ef54e6cc24" providerId="ADAL" clId="{CC6F05BA-BB3D-494F-9F76-A84D18A60BC6}" dt="2024-11-20T09:56:02.192" v="880" actId="1076"/>
        <pc:sldMkLst>
          <pc:docMk/>
          <pc:sldMk cId="2636144162" sldId="259"/>
        </pc:sldMkLst>
        <pc:spChg chg="add mod">
          <ac:chgData name="Paula Lobo (Staff)" userId="d40d05c8-7a19-4306-ba2d-90ef54e6cc24" providerId="ADAL" clId="{CC6F05BA-BB3D-494F-9F76-A84D18A60BC6}" dt="2024-11-20T09:56:02.192" v="880" actId="1076"/>
          <ac:spMkLst>
            <pc:docMk/>
            <pc:sldMk cId="2636144162" sldId="259"/>
            <ac:spMk id="3" creationId="{BC0F6E42-7320-9560-92DC-C9FF4B437A0F}"/>
          </ac:spMkLst>
        </pc:spChg>
      </pc:sldChg>
      <pc:sldChg chg="modSp add mod">
        <pc:chgData name="Paula Lobo (Staff)" userId="d40d05c8-7a19-4306-ba2d-90ef54e6cc24" providerId="ADAL" clId="{CC6F05BA-BB3D-494F-9F76-A84D18A60BC6}" dt="2024-11-20T09:55:46.358" v="877" actId="1076"/>
        <pc:sldMkLst>
          <pc:docMk/>
          <pc:sldMk cId="3931362903" sldId="260"/>
        </pc:sldMkLst>
        <pc:spChg chg="mod">
          <ac:chgData name="Paula Lobo (Staff)" userId="d40d05c8-7a19-4306-ba2d-90ef54e6cc24" providerId="ADAL" clId="{CC6F05BA-BB3D-494F-9F76-A84D18A60BC6}" dt="2024-11-20T09:55:46.358" v="877" actId="1076"/>
          <ac:spMkLst>
            <pc:docMk/>
            <pc:sldMk cId="3931362903" sldId="260"/>
            <ac:spMk id="3" creationId="{BC0F6E42-7320-9560-92DC-C9FF4B437A0F}"/>
          </ac:spMkLst>
        </pc:spChg>
      </pc:sldChg>
      <pc:sldChg chg="addSp modSp new mod">
        <pc:chgData name="Paula Lobo (Staff)" userId="d40d05c8-7a19-4306-ba2d-90ef54e6cc24" providerId="ADAL" clId="{CC6F05BA-BB3D-494F-9F76-A84D18A60BC6}" dt="2024-11-20T09:56:35.755" v="888" actId="20577"/>
        <pc:sldMkLst>
          <pc:docMk/>
          <pc:sldMk cId="2714774484" sldId="261"/>
        </pc:sldMkLst>
        <pc:spChg chg="add mod">
          <ac:chgData name="Paula Lobo (Staff)" userId="d40d05c8-7a19-4306-ba2d-90ef54e6cc24" providerId="ADAL" clId="{CC6F05BA-BB3D-494F-9F76-A84D18A60BC6}" dt="2024-11-20T09:56:35.755" v="888" actId="20577"/>
          <ac:spMkLst>
            <pc:docMk/>
            <pc:sldMk cId="2714774484" sldId="261"/>
            <ac:spMk id="2" creationId="{380E623D-174F-90C8-3E99-DEE115CA4A67}"/>
          </ac:spMkLst>
        </pc:spChg>
      </pc:sldChg>
      <pc:sldChg chg="modSp new mod">
        <pc:chgData name="Paula Lobo (Staff)" userId="d40d05c8-7a19-4306-ba2d-90ef54e6cc24" providerId="ADAL" clId="{CC6F05BA-BB3D-494F-9F76-A84D18A60BC6}" dt="2024-11-20T09:52:32.189" v="732" actId="1076"/>
        <pc:sldMkLst>
          <pc:docMk/>
          <pc:sldMk cId="2304790777" sldId="262"/>
        </pc:sldMkLst>
        <pc:spChg chg="mod">
          <ac:chgData name="Paula Lobo (Staff)" userId="d40d05c8-7a19-4306-ba2d-90ef54e6cc24" providerId="ADAL" clId="{CC6F05BA-BB3D-494F-9F76-A84D18A60BC6}" dt="2024-11-20T09:44:51.104" v="527" actId="14100"/>
          <ac:spMkLst>
            <pc:docMk/>
            <pc:sldMk cId="2304790777" sldId="262"/>
            <ac:spMk id="2" creationId="{D6F284DB-220F-4026-7B0C-8B77235F5D65}"/>
          </ac:spMkLst>
        </pc:spChg>
        <pc:spChg chg="mod">
          <ac:chgData name="Paula Lobo (Staff)" userId="d40d05c8-7a19-4306-ba2d-90ef54e6cc24" providerId="ADAL" clId="{CC6F05BA-BB3D-494F-9F76-A84D18A60BC6}" dt="2024-11-20T09:52:32.189" v="732" actId="1076"/>
          <ac:spMkLst>
            <pc:docMk/>
            <pc:sldMk cId="2304790777" sldId="262"/>
            <ac:spMk id="3" creationId="{05087049-040F-4408-280E-AD3FCB3DCD39}"/>
          </ac:spMkLst>
        </pc:spChg>
      </pc:sldChg>
      <pc:sldChg chg="addSp delSp modSp new mod setBg">
        <pc:chgData name="Paula Lobo (Staff)" userId="d40d05c8-7a19-4306-ba2d-90ef54e6cc24" providerId="ADAL" clId="{CC6F05BA-BB3D-494F-9F76-A84D18A60BC6}" dt="2024-11-20T09:45:33.217" v="533" actId="27614"/>
        <pc:sldMkLst>
          <pc:docMk/>
          <pc:sldMk cId="4001911551" sldId="263"/>
        </pc:sldMkLst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8" creationId="{F3060C83-F051-4F0E-ABAD-AA0DFC48B218}"/>
          </ac:spMkLst>
        </pc:spChg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10" creationId="{83C98ABE-055B-441F-B07E-44F97F083C39}"/>
          </ac:spMkLst>
        </pc:spChg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12" creationId="{29FDB030-9B49-4CED-8CCD-4D99382388AC}"/>
          </ac:spMkLst>
        </pc:spChg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14" creationId="{3783CA14-24A1-485C-8B30-D6A5D87987AD}"/>
          </ac:spMkLst>
        </pc:spChg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16" creationId="{9A97C86A-04D6-40F7-AE84-31AB43E6A846}"/>
          </ac:spMkLst>
        </pc:spChg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18" creationId="{FF9F2414-84E8-453E-B1F3-389FDE8192D9}"/>
          </ac:spMkLst>
        </pc:spChg>
        <pc:spChg chg="add del">
          <ac:chgData name="Paula Lobo (Staff)" userId="d40d05c8-7a19-4306-ba2d-90ef54e6cc24" providerId="ADAL" clId="{CC6F05BA-BB3D-494F-9F76-A84D18A60BC6}" dt="2024-11-20T09:45:30.520" v="531" actId="26606"/>
          <ac:spMkLst>
            <pc:docMk/>
            <pc:sldMk cId="4001911551" sldId="263"/>
            <ac:spMk id="20" creationId="{3ECA69A1-7536-43AC-85EF-C7106179F5ED}"/>
          </ac:spMkLst>
        </pc:spChg>
        <pc:picChg chg="add mod">
          <ac:chgData name="Paula Lobo (Staff)" userId="d40d05c8-7a19-4306-ba2d-90ef54e6cc24" providerId="ADAL" clId="{CC6F05BA-BB3D-494F-9F76-A84D18A60BC6}" dt="2024-11-20T09:45:33.217" v="533" actId="27614"/>
          <ac:picMkLst>
            <pc:docMk/>
            <pc:sldMk cId="4001911551" sldId="263"/>
            <ac:picMk id="3" creationId="{1C685731-B89B-0C14-76A6-C5D07931DD62}"/>
          </ac:picMkLst>
        </pc:picChg>
      </pc:sldChg>
      <pc:sldChg chg="addSp modSp new mod">
        <pc:chgData name="Paula Lobo (Staff)" userId="d40d05c8-7a19-4306-ba2d-90ef54e6cc24" providerId="ADAL" clId="{CC6F05BA-BB3D-494F-9F76-A84D18A60BC6}" dt="2024-11-20T09:47:12.043" v="550" actId="1076"/>
        <pc:sldMkLst>
          <pc:docMk/>
          <pc:sldMk cId="3008051860" sldId="264"/>
        </pc:sldMkLst>
        <pc:picChg chg="add mod">
          <ac:chgData name="Paula Lobo (Staff)" userId="d40d05c8-7a19-4306-ba2d-90ef54e6cc24" providerId="ADAL" clId="{CC6F05BA-BB3D-494F-9F76-A84D18A60BC6}" dt="2024-11-20T09:47:10.771" v="549" actId="1076"/>
          <ac:picMkLst>
            <pc:docMk/>
            <pc:sldMk cId="3008051860" sldId="264"/>
            <ac:picMk id="3" creationId="{C219D5B7-2B95-95AE-B429-F5A055C50AB7}"/>
          </ac:picMkLst>
        </pc:picChg>
        <pc:picChg chg="add mod">
          <ac:chgData name="Paula Lobo (Staff)" userId="d40d05c8-7a19-4306-ba2d-90ef54e6cc24" providerId="ADAL" clId="{CC6F05BA-BB3D-494F-9F76-A84D18A60BC6}" dt="2024-11-20T09:47:12.043" v="550" actId="1076"/>
          <ac:picMkLst>
            <pc:docMk/>
            <pc:sldMk cId="3008051860" sldId="264"/>
            <ac:picMk id="5" creationId="{8D7B4367-DC86-6388-5511-6DDEB7E65D39}"/>
          </ac:picMkLst>
        </pc:picChg>
        <pc:picChg chg="add mod">
          <ac:chgData name="Paula Lobo (Staff)" userId="d40d05c8-7a19-4306-ba2d-90ef54e6cc24" providerId="ADAL" clId="{CC6F05BA-BB3D-494F-9F76-A84D18A60BC6}" dt="2024-11-20T09:47:00.834" v="548" actId="208"/>
          <ac:picMkLst>
            <pc:docMk/>
            <pc:sldMk cId="3008051860" sldId="264"/>
            <ac:picMk id="7" creationId="{A44BB8EC-3AAA-CCF1-6C02-C76A8B172B3B}"/>
          </ac:picMkLst>
        </pc:picChg>
      </pc:sldChg>
      <pc:sldChg chg="addSp modSp new mod ord">
        <pc:chgData name="Paula Lobo (Staff)" userId="d40d05c8-7a19-4306-ba2d-90ef54e6cc24" providerId="ADAL" clId="{CC6F05BA-BB3D-494F-9F76-A84D18A60BC6}" dt="2024-11-20T09:57:02.796" v="895" actId="14100"/>
        <pc:sldMkLst>
          <pc:docMk/>
          <pc:sldMk cId="2350832050" sldId="265"/>
        </pc:sldMkLst>
        <pc:picChg chg="add mod">
          <ac:chgData name="Paula Lobo (Staff)" userId="d40d05c8-7a19-4306-ba2d-90ef54e6cc24" providerId="ADAL" clId="{CC6F05BA-BB3D-494F-9F76-A84D18A60BC6}" dt="2024-11-20T09:57:02.796" v="895" actId="14100"/>
          <ac:picMkLst>
            <pc:docMk/>
            <pc:sldMk cId="2350832050" sldId="265"/>
            <ac:picMk id="3" creationId="{017450AF-15E0-3C95-C52A-5CB971220D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451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088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161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75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47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02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96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64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54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06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90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D828A-C837-475A-A691-E692D5B0931E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FA0CE-8CBC-4DE2-A53B-2466D99F8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40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A34518-A889-3A21-3615-3E9AC8EE8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775" y="1753949"/>
            <a:ext cx="4527050" cy="1790700"/>
          </a:xfrm>
        </p:spPr>
        <p:txBody>
          <a:bodyPr>
            <a:normAutofit fontScale="90000"/>
          </a:bodyPr>
          <a:lstStyle/>
          <a:p>
            <a:r>
              <a:rPr lang="en-GB" dirty="0"/>
              <a:t>Oracy Commission Report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08341A2-4A90-98C1-A665-A876615C4B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208701"/>
            <a:ext cx="5562601" cy="1241822"/>
          </a:xfrm>
        </p:spPr>
        <p:txBody>
          <a:bodyPr>
            <a:normAutofit fontScale="77500" lnSpcReduction="20000"/>
          </a:bodyPr>
          <a:lstStyle/>
          <a:p>
            <a:r>
              <a:rPr lang="en-GB" sz="3800" dirty="0"/>
              <a:t>Journal Club No. 15</a:t>
            </a:r>
          </a:p>
          <a:p>
            <a:r>
              <a:rPr lang="en-GB" sz="3000" dirty="0"/>
              <a:t>Autumn Term 2024</a:t>
            </a:r>
          </a:p>
          <a:p>
            <a:r>
              <a:rPr lang="en-GB" sz="3000" dirty="0"/>
              <a:t>Presentation by Paula Lobo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D3885-BBA1-8EF1-7665-F3F900256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825" y="1100733"/>
            <a:ext cx="3403679" cy="43152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9856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E8122-0AD2-8413-7A2A-E375563F1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62467"/>
            <a:ext cx="8315325" cy="987424"/>
          </a:xfrm>
        </p:spPr>
        <p:txBody>
          <a:bodyPr>
            <a:normAutofit/>
          </a:bodyPr>
          <a:lstStyle/>
          <a:p>
            <a:r>
              <a:rPr lang="en-GB" sz="4000" b="1" dirty="0"/>
              <a:t>Context and purpose of the Oracy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B3F8-CBA1-F243-D312-3AD7DE31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2076"/>
            <a:ext cx="7886700" cy="523345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GB" b="1" dirty="0"/>
              <a:t>High on the government (under Keir Starmer) agenda</a:t>
            </a:r>
            <a:r>
              <a:rPr lang="en-GB" dirty="0"/>
              <a:t>, to help remove inequality in life chances.</a:t>
            </a:r>
          </a:p>
          <a:p>
            <a:pPr marL="514350" indent="-514350">
              <a:buAutoNum type="arabicPeriod"/>
            </a:pPr>
            <a:r>
              <a:rPr lang="en-GB" dirty="0"/>
              <a:t>Builds on the Bullock Report of 1975, and other scholarship, which made the ground-breaking case for speaking and listening across the curriculum. </a:t>
            </a:r>
          </a:p>
          <a:p>
            <a:pPr marL="514350" indent="-514350">
              <a:buAutoNum type="arabicPeriod"/>
            </a:pPr>
            <a:r>
              <a:rPr lang="en-GB" dirty="0"/>
              <a:t>Builds on research work of teachers working to raise the profile of oracy in education</a:t>
            </a:r>
          </a:p>
          <a:p>
            <a:pPr marL="514350" indent="-514350">
              <a:buAutoNum type="arabicPeriod"/>
            </a:pPr>
            <a:r>
              <a:rPr lang="en-GB" dirty="0"/>
              <a:t>There will be no ‘national strategy’ or intervention that needs to be shoehorned into a packed curriculum.</a:t>
            </a:r>
          </a:p>
          <a:p>
            <a:pPr marL="514350" indent="-514350">
              <a:buAutoNum type="arabicPeriod"/>
            </a:pPr>
            <a:r>
              <a:rPr lang="en-GB" b="1" dirty="0"/>
              <a:t>Intention is to move oracy more centrally into all stages of education: for oracy to become the fourth ‘R’ </a:t>
            </a:r>
            <a:r>
              <a:rPr lang="en-GB" dirty="0"/>
              <a:t>(alongside reading, writing and arithmetic), an essential, foundational building block to support our young people on their journey towards living fulfilling adult lives.</a:t>
            </a:r>
          </a:p>
        </p:txBody>
      </p:sp>
    </p:spTree>
    <p:extLst>
      <p:ext uri="{BB962C8B-B14F-4D97-AF65-F5344CB8AC3E}">
        <p14:creationId xmlns:p14="http://schemas.microsoft.com/office/powerpoint/2010/main" val="1674881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D1B932-A39A-7D59-195A-E6203DD94CDA}"/>
              </a:ext>
            </a:extLst>
          </p:cNvPr>
          <p:cNvSpPr txBox="1"/>
          <p:nvPr/>
        </p:nvSpPr>
        <p:spPr>
          <a:xfrm>
            <a:off x="438150" y="784876"/>
            <a:ext cx="8267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Met five times in April – September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Received 94 submissions of written evidence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Curated 58 Commission Conversations, with experts such as Counsell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Considered international comparisons &amp; case studies of  school practice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FEB821-CCF3-F591-7AE2-C16E2A6FB029}"/>
              </a:ext>
            </a:extLst>
          </p:cNvPr>
          <p:cNvSpPr txBox="1">
            <a:spLocks/>
          </p:cNvSpPr>
          <p:nvPr/>
        </p:nvSpPr>
        <p:spPr>
          <a:xfrm>
            <a:off x="557212" y="197748"/>
            <a:ext cx="8315325" cy="11377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Research base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32C89C-9F82-6D03-101E-F549782B8CA2}"/>
              </a:ext>
            </a:extLst>
          </p:cNvPr>
          <p:cNvSpPr txBox="1">
            <a:spLocks/>
          </p:cNvSpPr>
          <p:nvPr/>
        </p:nvSpPr>
        <p:spPr>
          <a:xfrm>
            <a:off x="557211" y="2215092"/>
            <a:ext cx="8315325" cy="11377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Definitions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A8B57C-5ACE-4B44-82DF-0F2B792F5383}"/>
              </a:ext>
            </a:extLst>
          </p:cNvPr>
          <p:cNvSpPr txBox="1"/>
          <p:nvPr/>
        </p:nvSpPr>
        <p:spPr>
          <a:xfrm>
            <a:off x="438150" y="2040725"/>
            <a:ext cx="859155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s-ES" sz="2800" dirty="0">
                <a:effectLst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effectLst/>
              </a:rPr>
              <a:t>Oracy education is the intentional cultivation of the ability to articulate ideas, develop understanding and engage with others through speaking, listening and communicati</a:t>
            </a:r>
            <a:r>
              <a:rPr lang="en-GB" sz="1800" dirty="0">
                <a:effectLst/>
              </a:rPr>
              <a:t>on. It comprises three interrelated</a:t>
            </a:r>
            <a:r>
              <a:rPr lang="en-GB" dirty="0"/>
              <a:t> </a:t>
            </a:r>
            <a:r>
              <a:rPr lang="en-GB" sz="1800" dirty="0">
                <a:effectLst/>
              </a:rPr>
              <a:t>components: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1800" dirty="0">
              <a:effectLst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b="1" i="0" dirty="0">
                <a:effectLst/>
              </a:rPr>
              <a:t>﻿﻿﻿Learning </a:t>
            </a:r>
            <a:r>
              <a:rPr lang="en-GB" sz="2000" b="1" i="0" u="sng" dirty="0">
                <a:effectLst/>
              </a:rPr>
              <a:t>to</a:t>
            </a:r>
            <a:r>
              <a:rPr lang="en-GB" sz="2000" b="1" i="0" dirty="0">
                <a:effectLst/>
              </a:rPr>
              <a:t> talk, listen and communicate: </a:t>
            </a:r>
            <a:r>
              <a:rPr lang="en-GB" sz="2000" b="0" i="0" dirty="0">
                <a:effectLst/>
              </a:rPr>
              <a:t>the development of children's speaking, listening and communication skills.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2000" b="0" i="0" dirty="0">
              <a:effectLst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b="1" i="0" dirty="0">
                <a:effectLst/>
              </a:rPr>
              <a:t>﻿﻿﻿Learning </a:t>
            </a:r>
            <a:r>
              <a:rPr lang="en-GB" sz="2000" b="1" i="0" u="sng" dirty="0">
                <a:effectLst/>
              </a:rPr>
              <a:t>through</a:t>
            </a:r>
            <a:r>
              <a:rPr lang="en-GB" sz="2000" b="1" i="0" dirty="0">
                <a:effectLst/>
              </a:rPr>
              <a:t> talk, listening and communication: </a:t>
            </a:r>
            <a:r>
              <a:rPr lang="en-GB" sz="2000" b="0" i="0" dirty="0">
                <a:effectLst/>
              </a:rPr>
              <a:t>the use of talk or dialogue to foster and deepen children's learning.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en-GB" sz="2000" b="0" i="0" dirty="0">
              <a:effectLst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b="1" i="0" dirty="0">
                <a:effectLst/>
              </a:rPr>
              <a:t>Learning </a:t>
            </a:r>
            <a:r>
              <a:rPr lang="en-GB" sz="2000" b="1" i="0" u="sng" dirty="0">
                <a:effectLst/>
              </a:rPr>
              <a:t>about</a:t>
            </a:r>
            <a:r>
              <a:rPr lang="en-GB" sz="2000" b="1" i="0" dirty="0">
                <a:effectLst/>
              </a:rPr>
              <a:t> talk, listening and communication: </a:t>
            </a:r>
            <a:r>
              <a:rPr lang="en-GB" sz="2000" b="0" i="0" dirty="0">
                <a:effectLst/>
              </a:rPr>
              <a:t>building knowledge and understanding of speaking, listening and communication in its many contexts.</a:t>
            </a:r>
          </a:p>
        </p:txBody>
      </p:sp>
    </p:spTree>
    <p:extLst>
      <p:ext uri="{BB962C8B-B14F-4D97-AF65-F5344CB8AC3E}">
        <p14:creationId xmlns:p14="http://schemas.microsoft.com/office/powerpoint/2010/main" val="349394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0F6E42-7320-9560-92DC-C9FF4B437A0F}"/>
              </a:ext>
            </a:extLst>
          </p:cNvPr>
          <p:cNvSpPr txBox="1"/>
          <p:nvPr/>
        </p:nvSpPr>
        <p:spPr>
          <a:xfrm>
            <a:off x="266700" y="473303"/>
            <a:ext cx="86106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effectLst/>
              </a:rPr>
              <a:t> Component 2: Learning </a:t>
            </a:r>
            <a:r>
              <a:rPr lang="en-GB" sz="2800" b="1" u="sng" dirty="0">
                <a:effectLst/>
              </a:rPr>
              <a:t>through</a:t>
            </a:r>
            <a:r>
              <a:rPr lang="en-GB" sz="2800" b="1" dirty="0">
                <a:effectLst/>
              </a:rPr>
              <a:t> talk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2400" b="1" dirty="0">
              <a:effectLst/>
            </a:endParaRP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effectLst/>
              </a:rPr>
              <a:t>﻿﻿Dialogic teaching is a pedagogy of the spoken word </a:t>
            </a:r>
            <a:r>
              <a:rPr lang="en-GB" sz="2000" dirty="0">
                <a:effectLst/>
              </a:rPr>
              <a:t>which harnesses the power of talk to stimulate and extend students' thinking, learning, knowing and understanding, and to enable them to discuss, reason and argue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en-GB" sz="2000" dirty="0">
              <a:effectLst/>
            </a:endParaRP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</a:rPr>
              <a:t>﻿﻿</a:t>
            </a:r>
            <a:r>
              <a:rPr lang="en-GB" sz="2000" b="1" dirty="0">
                <a:effectLst/>
              </a:rPr>
              <a:t>Dialogic teaching approaches involve teachers extending students' thinking and understanding through talk</a:t>
            </a:r>
            <a:r>
              <a:rPr lang="en-GB" sz="2000" b="1" dirty="0"/>
              <a:t>; </a:t>
            </a:r>
            <a:r>
              <a:rPr lang="en-GB" sz="2000" dirty="0"/>
              <a:t>it </a:t>
            </a:r>
            <a:r>
              <a:rPr lang="en-GB" sz="2000" dirty="0">
                <a:effectLst/>
              </a:rPr>
              <a:t>requires skilled teachers who can balance productive dialogue, critical thinking, and respectful interaction  (training?)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en-GB" sz="2000" dirty="0">
              <a:effectLst/>
            </a:endParaRP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effectLst/>
              </a:rPr>
              <a:t>﻿﻿Help students critically and constructively interact with each other's ideas;</a:t>
            </a:r>
            <a:r>
              <a:rPr lang="en-GB" sz="2000" dirty="0">
                <a:effectLst/>
              </a:rPr>
              <a:t> students benefit from support and structures to develop understanding of what exploratory talk is like.</a:t>
            </a: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effectLst/>
            </a:endParaRP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</a:rPr>
              <a:t>﻿﻿</a:t>
            </a:r>
            <a:r>
              <a:rPr lang="en-GB" sz="2000" b="1" dirty="0">
                <a:effectLst/>
              </a:rPr>
              <a:t>Use talk-based teaching approaches, such as storytelling and </a:t>
            </a:r>
            <a:r>
              <a:rPr lang="en-GB" sz="2000" b="1" dirty="0" err="1">
                <a:effectLst/>
              </a:rPr>
              <a:t>storymaking</a:t>
            </a:r>
            <a:r>
              <a:rPr lang="en-GB" sz="2000" b="1" dirty="0">
                <a:effectLst/>
              </a:rPr>
              <a:t> in Drama  </a:t>
            </a:r>
            <a:endParaRPr lang="en-GB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614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0F6E42-7320-9560-92DC-C9FF4B437A0F}"/>
              </a:ext>
            </a:extLst>
          </p:cNvPr>
          <p:cNvSpPr txBox="1"/>
          <p:nvPr/>
        </p:nvSpPr>
        <p:spPr>
          <a:xfrm>
            <a:off x="266700" y="768578"/>
            <a:ext cx="86106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effectLst/>
              </a:rPr>
              <a:t>Component 1: Learning </a:t>
            </a:r>
            <a:r>
              <a:rPr lang="en-GB" sz="2800" b="1" u="sng" dirty="0">
                <a:effectLst/>
              </a:rPr>
              <a:t>to</a:t>
            </a:r>
            <a:r>
              <a:rPr lang="en-GB" sz="2800" b="1" dirty="0">
                <a:effectLst/>
              </a:rPr>
              <a:t> talk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2400" b="1" dirty="0">
              <a:effectLst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effectLst/>
              </a:rPr>
              <a:t>Oracy is also a curricular goal in its own right: the intentional development of young people's skills in using spoken language</a:t>
            </a:r>
            <a:r>
              <a:rPr lang="en-GB" sz="2000" dirty="0">
                <a:effectLst/>
              </a:rPr>
              <a:t>, similar to the explicit teaching of algebra in maths or drawing in art.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effectLst/>
            </a:endParaRP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effectLst/>
              </a:rPr>
              <a:t>﻿﻿Identifying a set of oracy skills which transcend subjects can be helpful to support senior leaders </a:t>
            </a:r>
            <a:r>
              <a:rPr lang="en-GB" sz="2000" dirty="0">
                <a:effectLst/>
              </a:rPr>
              <a:t>to evaluate how well their wider curriculum supports their students to develop a rich repertoire of speaking and listening </a:t>
            </a:r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effectLst/>
              </a:rPr>
              <a:t>﻿﻿The study of speech and debate (perhaps through the study of rhetoric) is a key aspect of oracy education</a:t>
            </a:r>
            <a:r>
              <a:rPr lang="en-GB" sz="2000" dirty="0">
                <a:effectLst/>
              </a:rPr>
              <a:t>. Students should learn how arguments can be evaluated; learning how to argue and reason verbally has benefits across all curricular learning, and to active citizenship both at school and in later life.</a:t>
            </a:r>
          </a:p>
        </p:txBody>
      </p:sp>
    </p:spTree>
    <p:extLst>
      <p:ext uri="{BB962C8B-B14F-4D97-AF65-F5344CB8AC3E}">
        <p14:creationId xmlns:p14="http://schemas.microsoft.com/office/powerpoint/2010/main" val="393136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0E623D-174F-90C8-3E99-DEE115CA4A67}"/>
              </a:ext>
            </a:extLst>
          </p:cNvPr>
          <p:cNvSpPr txBox="1"/>
          <p:nvPr/>
        </p:nvSpPr>
        <p:spPr>
          <a:xfrm>
            <a:off x="266700" y="852398"/>
            <a:ext cx="8610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effectLst/>
              </a:rPr>
              <a:t>Component 3: Learning </a:t>
            </a:r>
            <a:r>
              <a:rPr lang="en-GB" sz="2800" b="1" u="sng" dirty="0">
                <a:effectLst/>
              </a:rPr>
              <a:t>about</a:t>
            </a:r>
            <a:r>
              <a:rPr lang="en-GB" sz="2800" b="1" dirty="0">
                <a:effectLst/>
              </a:rPr>
              <a:t> talk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2400" b="1" dirty="0">
              <a:effectLst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effectLst/>
              </a:rPr>
              <a:t>Language is a rich and dynamic area of study drawing on technical, cultural, political, historical, geographical and psychological influences.</a:t>
            </a:r>
            <a:r>
              <a:rPr lang="en-GB" sz="2000" dirty="0">
                <a:effectLst/>
              </a:rPr>
              <a:t> Yet, since the removal of the Spoken Language Controlled Assessment in English Language GCSE, there are few opportunities for students to engage in the study of spoken language.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GB" sz="2000" dirty="0">
              <a:effectLst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/>
              <a:t>Studying spoken language can empower students to make informed choices </a:t>
            </a:r>
            <a:r>
              <a:rPr lang="en-GB" sz="2000" dirty="0"/>
              <a:t>about their language and communication and understand the impact of these choices. 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/>
              <a:t>Children and young people should learn about listeners’ perceptions and consider how race, class, and other speaker characteristics influence what we hear and why.</a:t>
            </a:r>
            <a:endParaRPr lang="en-GB" sz="20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1477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9D5B7-2B95-95AE-B429-F5A055C50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55" y="229749"/>
            <a:ext cx="7268589" cy="31722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7B4367-DC86-6388-5511-6DDEB7E65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20" y="1815883"/>
            <a:ext cx="7915275" cy="27544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4BB8EC-3AAA-CCF1-6C02-C76A8B172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175" y="3718709"/>
            <a:ext cx="7743825" cy="29903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08051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284DB-220F-4026-7B0C-8B77235F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GB" dirty="0"/>
              <a:t>Report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87049-040F-4408-280E-AD3FCB3DC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835150"/>
            <a:ext cx="8201025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b="1" dirty="0"/>
              <a:t>Make oracy a core aspect of education from early years to post 16, </a:t>
            </a:r>
            <a:r>
              <a:rPr lang="en-GB" dirty="0"/>
              <a:t>including:</a:t>
            </a:r>
          </a:p>
          <a:p>
            <a:pPr lvl="1"/>
            <a:r>
              <a:rPr lang="en-GB" dirty="0"/>
              <a:t> embedding an oracy ‘entitlement’ into curriculum requirements</a:t>
            </a:r>
          </a:p>
          <a:p>
            <a:pPr lvl="1"/>
            <a:r>
              <a:rPr lang="en-GB" dirty="0"/>
              <a:t>curating a broad curriculum (emphasising the value of expressive arts and English) as contexts for oracy</a:t>
            </a:r>
          </a:p>
          <a:p>
            <a:pPr marL="514350" indent="-514350">
              <a:buAutoNum type="arabicPeriod"/>
            </a:pPr>
            <a:r>
              <a:rPr lang="en-GB" dirty="0"/>
              <a:t>Build oracy into teacher training and development</a:t>
            </a:r>
          </a:p>
          <a:p>
            <a:pPr marL="514350" indent="-514350">
              <a:buAutoNum type="arabicPeriod"/>
            </a:pPr>
            <a:r>
              <a:rPr lang="en-GB" dirty="0"/>
              <a:t>Promote evidence-based approaches to oracy</a:t>
            </a:r>
          </a:p>
          <a:p>
            <a:pPr marL="514350" indent="-514350">
              <a:buAutoNum type="arabicPeriod"/>
            </a:pPr>
            <a:r>
              <a:rPr lang="en-GB" dirty="0"/>
              <a:t>Reflect the scope and value of oracy in assessment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2304790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7450AF-15E0-3C95-C52A-5CB971220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07" y="-71715"/>
            <a:ext cx="8924793" cy="692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32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learning and communication&#10;&#10;Description automatically generated">
            <a:extLst>
              <a:ext uri="{FF2B5EF4-FFF2-40B4-BE49-F238E27FC236}">
                <a16:creationId xmlns:a16="http://schemas.microsoft.com/office/drawing/2014/main" id="{1C685731-B89B-0C14-76A6-C5D07931D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22" y="643466"/>
            <a:ext cx="689915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11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</TotalTime>
  <Words>726</Words>
  <Application>Microsoft Office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Oracy Commission Report</vt:lpstr>
      <vt:lpstr>Context and purpose of the Oracy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Report Recommendations</vt:lpstr>
      <vt:lpstr>PowerPoint Presentation</vt:lpstr>
      <vt:lpstr>PowerPoint Presentation</vt:lpstr>
    </vt:vector>
  </TitlesOfParts>
  <Company>Bristol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Oracy Commission Report</dc:title>
  <dc:creator>Paula Lobo (Staff)</dc:creator>
  <cp:lastModifiedBy>Paula Lobo (Staff)</cp:lastModifiedBy>
  <cp:revision>1</cp:revision>
  <dcterms:created xsi:type="dcterms:W3CDTF">2024-11-20T09:18:15Z</dcterms:created>
  <dcterms:modified xsi:type="dcterms:W3CDTF">2024-11-20T09:57:03Z</dcterms:modified>
</cp:coreProperties>
</file>