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>
        <a:uFillTx/>
      </a:defRPr>
    </a:defPPr>
    <a:lvl1pPr marL="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srgbClr val="00000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rgbClr val="00000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6" autoAdjust="0"/>
    <p:restoredTop sz="90054" autoAdjust="0"/>
  </p:normalViewPr>
  <p:slideViewPr>
    <p:cSldViewPr snapToGrid="0">
      <p:cViewPr varScale="1">
        <p:scale>
          <a:sx n="57" d="100"/>
          <a:sy n="57" d="100"/>
        </p:scale>
        <p:origin x="16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uFillTx/>
              </a:defRPr>
            </a:lvl1pPr>
          </a:lstStyle>
          <a:p>
            <a:endParaRPr lang="en-GB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uFillTx/>
              </a:defRPr>
            </a:lvl1pPr>
          </a:lstStyle>
          <a:p>
            <a:fld id="{4EA6A7E6-D7C5-4394-B3F0-C50DA2CE829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en-GB">
              <a:uFillTx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uFillTx/>
              </a:defRPr>
            </a:lvl1pPr>
          </a:lstStyle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uFillTx/>
              </a:defRPr>
            </a:lvl1pPr>
          </a:lstStyle>
          <a:p>
            <a:fld id="{E9BEB46E-AC85-42A4-9807-435B0429A00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uFillTx/>
              </a:defRPr>
            </a:lvl1pPr>
            <a:lvl2pPr marL="457200" indent="0" algn="ctr">
              <a:buNone/>
              <a:defRPr sz="2000">
                <a:uFillTx/>
              </a:defRPr>
            </a:lvl2pPr>
            <a:lvl3pPr marL="914400" indent="0" algn="ctr">
              <a:buNone/>
              <a:defRPr sz="1800">
                <a:uFillTx/>
              </a:defRPr>
            </a:lvl3pPr>
            <a:lvl4pPr marL="1371600" indent="0" algn="ctr">
              <a:buNone/>
              <a:defRPr sz="1600">
                <a:uFillTx/>
              </a:defRPr>
            </a:lvl4pPr>
            <a:lvl5pPr marL="1828800" indent="0" algn="ctr">
              <a:buNone/>
              <a:defRPr sz="1600">
                <a:uFillTx/>
              </a:defRPr>
            </a:lvl5pPr>
            <a:lvl6pPr marL="2286000" indent="0" algn="ctr">
              <a:buNone/>
              <a:defRPr sz="1600">
                <a:uFillTx/>
              </a:defRPr>
            </a:lvl6pPr>
            <a:lvl7pPr marL="2743200" indent="0" algn="ctr">
              <a:buNone/>
              <a:defRPr sz="1600">
                <a:uFillTx/>
              </a:defRPr>
            </a:lvl7pPr>
            <a:lvl8pPr marL="3200400" indent="0" algn="ctr">
              <a:buNone/>
              <a:defRPr sz="1600">
                <a:uFillTx/>
              </a:defRPr>
            </a:lvl8pPr>
            <a:lvl9pPr marL="3657600" indent="0" algn="ctr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Click to edit Master subtitle style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00" indent="0">
              <a:buNone/>
              <a:defRPr sz="1400">
                <a:uFillTx/>
              </a:defRPr>
            </a:lvl2pPr>
            <a:lvl3pPr marL="914400" indent="0">
              <a:buNone/>
              <a:defRPr sz="1200">
                <a:uFillTx/>
              </a:defRPr>
            </a:lvl3pPr>
            <a:lvl4pPr marL="1371600" indent="0">
              <a:buNone/>
              <a:defRPr sz="1000">
                <a:uFillTx/>
              </a:defRPr>
            </a:lvl4pPr>
            <a:lvl5pPr marL="1828800" indent="0">
              <a:buNone/>
              <a:defRPr sz="1000">
                <a:uFillTx/>
              </a:defRPr>
            </a:lvl5pPr>
            <a:lvl6pPr marL="2286000" indent="0">
              <a:buNone/>
              <a:defRPr sz="1000">
                <a:uFillTx/>
              </a:defRPr>
            </a:lvl6pPr>
            <a:lvl7pPr marL="2743200" indent="0">
              <a:buNone/>
              <a:defRPr sz="1000">
                <a:uFillTx/>
              </a:defRPr>
            </a:lvl7pPr>
            <a:lvl8pPr marL="3200400" indent="0">
              <a:buNone/>
              <a:defRPr sz="1000">
                <a:uFillTx/>
              </a:defRPr>
            </a:lvl8pPr>
            <a:lvl9pPr marL="3657600" indent="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uFillTx/>
              </a:defRPr>
            </a:lvl1pPr>
            <a:lvl2pPr marL="457200" indent="0">
              <a:buNone/>
              <a:defRPr sz="2800">
                <a:uFillTx/>
              </a:defRPr>
            </a:lvl2pPr>
            <a:lvl3pPr marL="914400" indent="0">
              <a:buNone/>
              <a:defRPr sz="2400">
                <a:uFillTx/>
              </a:defRPr>
            </a:lvl3pPr>
            <a:lvl4pPr marL="1371600" indent="0">
              <a:buNone/>
              <a:defRPr sz="2000">
                <a:uFillTx/>
              </a:defRPr>
            </a:lvl4pPr>
            <a:lvl5pPr marL="1828800" indent="0">
              <a:buNone/>
              <a:defRPr sz="2000">
                <a:uFillTx/>
              </a:defRPr>
            </a:lvl5pPr>
            <a:lvl6pPr marL="2286000" indent="0">
              <a:buNone/>
              <a:defRPr sz="2000">
                <a:uFillTx/>
              </a:defRPr>
            </a:lvl6pPr>
            <a:lvl7pPr marL="2743200" indent="0">
              <a:buNone/>
              <a:defRPr sz="2000">
                <a:uFillTx/>
              </a:defRPr>
            </a:lvl7pPr>
            <a:lvl8pPr marL="3200400" indent="0">
              <a:buNone/>
              <a:defRPr sz="2000">
                <a:uFillTx/>
              </a:defRPr>
            </a:lvl8pPr>
            <a:lvl9pPr marL="3657600" indent="0">
              <a:buNone/>
              <a:defRPr sz="2000">
                <a:uFillTx/>
              </a:defRPr>
            </a:lvl9pPr>
          </a:lstStyle>
          <a:p>
            <a:r>
              <a:rPr lang="en-US">
                <a:uFillTx/>
              </a:rPr>
              <a:t>Click icon to add picture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00" indent="0">
              <a:buNone/>
              <a:defRPr sz="1400">
                <a:uFillTx/>
              </a:defRPr>
            </a:lvl2pPr>
            <a:lvl3pPr marL="914400" indent="0">
              <a:buNone/>
              <a:defRPr sz="1200">
                <a:uFillTx/>
              </a:defRPr>
            </a:lvl3pPr>
            <a:lvl4pPr marL="1371600" indent="0">
              <a:buNone/>
              <a:defRPr sz="1000">
                <a:uFillTx/>
              </a:defRPr>
            </a:lvl4pPr>
            <a:lvl5pPr marL="1828800" indent="0">
              <a:buNone/>
              <a:defRPr sz="1000">
                <a:uFillTx/>
              </a:defRPr>
            </a:lvl5pPr>
            <a:lvl6pPr marL="2286000" indent="0">
              <a:buNone/>
              <a:defRPr sz="1000">
                <a:uFillTx/>
              </a:defRPr>
            </a:lvl6pPr>
            <a:lvl7pPr marL="2743200" indent="0">
              <a:buNone/>
              <a:defRPr sz="1000">
                <a:uFillTx/>
              </a:defRPr>
            </a:lvl7pPr>
            <a:lvl8pPr marL="3200400" indent="0">
              <a:buNone/>
              <a:defRPr sz="1000">
                <a:uFillTx/>
              </a:defRPr>
            </a:lvl8pPr>
            <a:lvl9pPr marL="3657600" indent="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8113CAB7-B838-4627-AADA-2B690A305576}" type="datetimeFigureOut">
              <a:rPr lang="en-GB" smtClean="0">
                <a:uFillTx/>
              </a:rPr>
              <a:t>08/02/2021</a:t>
            </a:fld>
            <a:endParaRPr lang="en-GB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en-GB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82B6715C-2DBE-4CF7-8E8C-059D2E8B9EB6}" type="slidenum">
              <a:rPr lang="en-GB" smtClean="0">
                <a:uFillTx/>
              </a:rPr>
              <a:t>‹#›</a:t>
            </a:fld>
            <a:endParaRPr lang="en-GB"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defPPr>
        <a:defRPr lang="en-US">
          <a:uFillTx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271774"/>
            <a:ext cx="9144000" cy="6314451"/>
            <a:chOff x="0" y="80486"/>
            <a:chExt cx="9144000" cy="6314451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80486"/>
              <a:ext cx="9144000" cy="6314451"/>
              <a:chOff x="0" y="116580"/>
              <a:chExt cx="9144000" cy="6314451"/>
            </a:xfrm>
          </p:grpSpPr>
          <p:pic>
            <p:nvPicPr>
              <p:cNvPr id="3076" name="Picture 4" descr="World Map Illustration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196975"/>
                <a:ext cx="9144000" cy="4462463"/>
              </a:xfrm>
              <a:prstGeom prst="rect">
                <a:avLst/>
              </a:prstGeom>
              <a:noFill/>
            </p:spPr>
          </p:pic>
          <p:pic>
            <p:nvPicPr>
              <p:cNvPr id="4" name="Picture 2" descr="Image result for mike mountain horse&quot;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14350" t="7534" r="50161" b="48781"/>
              <a:stretch/>
            </p:blipFill>
            <p:spPr bwMode="auto">
              <a:xfrm>
                <a:off x="1778766" y="298387"/>
                <a:ext cx="1159933" cy="1430586"/>
              </a:xfrm>
              <a:prstGeom prst="ellipse">
                <a:avLst/>
              </a:prstGeom>
              <a:noFill/>
            </p:spPr>
          </p:pic>
          <p:pic>
            <p:nvPicPr>
              <p:cNvPr id="3078" name="Picture 6" descr="Image result for havildar ganga singh&quot;"/>
              <p:cNvPicPr>
                <a:picLocks noChangeAspect="1" noChangeArrowheads="1"/>
              </p:cNvPicPr>
              <p:nvPr/>
            </p:nvPicPr>
            <p:blipFill rotWithShape="1">
              <a:blip r:embed="rId4"/>
              <a:srcRect l="18036" t="7593" r="16044" b="42777"/>
              <a:stretch/>
            </p:blipFill>
            <p:spPr bwMode="auto">
              <a:xfrm>
                <a:off x="5974562" y="116580"/>
                <a:ext cx="1129536" cy="1430586"/>
              </a:xfrm>
              <a:prstGeom prst="ellipse">
                <a:avLst/>
              </a:prstGeom>
              <a:noFill/>
            </p:spPr>
          </p:pic>
          <p:pic>
            <p:nvPicPr>
              <p:cNvPr id="3080" name="Picture 8" descr="China on the Western Front (2014)"/>
              <p:cNvPicPr>
                <a:picLocks noChangeAspect="1" noChangeArrowheads="1"/>
              </p:cNvPicPr>
              <p:nvPr/>
            </p:nvPicPr>
            <p:blipFill rotWithShape="1">
              <a:blip r:embed="rId5"/>
              <a:srcRect l="36373" t="25211" r="38681" b="53929"/>
              <a:stretch/>
            </p:blipFill>
            <p:spPr bwMode="auto">
              <a:xfrm>
                <a:off x="6243225" y="4944145"/>
                <a:ext cx="1159934" cy="1430586"/>
              </a:xfrm>
              <a:prstGeom prst="ellipse">
                <a:avLst/>
              </a:prstGeom>
              <a:noFill/>
            </p:spPr>
          </p:pic>
          <p:grpSp>
            <p:nvGrpSpPr>
              <p:cNvPr id="6" name="Group 5"/>
              <p:cNvGrpSpPr/>
              <p:nvPr/>
            </p:nvGrpSpPr>
            <p:grpSpPr>
              <a:xfrm>
                <a:off x="2044700" y="1728973"/>
                <a:ext cx="342900" cy="977461"/>
                <a:chOff x="2044700" y="1728973"/>
                <a:chExt cx="342900" cy="977461"/>
              </a:xfrm>
            </p:grpSpPr>
            <p:cxnSp>
              <p:nvCxnSpPr>
                <p:cNvPr id="3" name="Straight Connector 2"/>
                <p:cNvCxnSpPr/>
                <p:nvPr/>
              </p:nvCxnSpPr>
              <p:spPr>
                <a:xfrm flipH="1">
                  <a:off x="2159000" y="1728973"/>
                  <a:ext cx="228600" cy="874527"/>
                </a:xfrm>
                <a:prstGeom prst="line">
                  <a:avLst/>
                </a:prstGeom>
                <a:ln w="762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" name="Oval 1"/>
                <p:cNvSpPr>
                  <a:spLocks/>
                </p:cNvSpPr>
                <p:nvPr/>
              </p:nvSpPr>
              <p:spPr>
                <a:xfrm>
                  <a:off x="2044700" y="2500566"/>
                  <a:ext cx="228600" cy="20586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uFillTx/>
                  </a:endParaRPr>
                </a:p>
              </p:txBody>
            </p:sp>
          </p:grpSp>
          <p:cxnSp>
            <p:nvCxnSpPr>
              <p:cNvPr id="11" name="Straight Connector 10"/>
              <p:cNvCxnSpPr>
                <a:endCxn id="12" idx="0"/>
              </p:cNvCxnSpPr>
              <p:nvPr/>
            </p:nvCxnSpPr>
            <p:spPr>
              <a:xfrm flipH="1">
                <a:off x="6306678" y="1523105"/>
                <a:ext cx="272486" cy="1808547"/>
              </a:xfrm>
              <a:prstGeom prst="line">
                <a:avLst/>
              </a:prstGeom>
              <a:ln w="762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/>
              <p:cNvSpPr>
                <a:spLocks/>
              </p:cNvSpPr>
              <p:nvPr/>
            </p:nvSpPr>
            <p:spPr>
              <a:xfrm>
                <a:off x="6192378" y="3331652"/>
                <a:ext cx="228600" cy="2058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uFillTx/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 flipV="1">
                <a:off x="2724150" y="3592133"/>
                <a:ext cx="1708915" cy="1576767"/>
              </a:xfrm>
              <a:prstGeom prst="line">
                <a:avLst/>
              </a:prstGeom>
              <a:ln w="762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/>
              <p:cNvSpPr>
                <a:spLocks/>
              </p:cNvSpPr>
              <p:nvPr/>
            </p:nvSpPr>
            <p:spPr>
              <a:xfrm rot="11795507">
                <a:off x="4318765" y="3489197"/>
                <a:ext cx="228600" cy="2058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uFillTx/>
                </a:endParaRPr>
              </a:p>
            </p:txBody>
          </p:sp>
          <p:cxnSp>
            <p:nvCxnSpPr>
              <p:cNvPr id="18" name="Straight Connector 17"/>
              <p:cNvCxnSpPr>
                <a:stCxn id="3080" idx="0"/>
              </p:cNvCxnSpPr>
              <p:nvPr/>
            </p:nvCxnSpPr>
            <p:spPr>
              <a:xfrm flipV="1">
                <a:off x="6823192" y="3383267"/>
                <a:ext cx="63487" cy="1560878"/>
              </a:xfrm>
              <a:prstGeom prst="line">
                <a:avLst/>
              </a:prstGeom>
              <a:ln w="762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/>
              <p:cNvSpPr>
                <a:spLocks/>
              </p:cNvSpPr>
              <p:nvPr/>
            </p:nvSpPr>
            <p:spPr>
              <a:xfrm rot="10351649">
                <a:off x="6765418" y="3280332"/>
                <a:ext cx="228600" cy="2058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uFillTx/>
                </a:endParaRPr>
              </a:p>
            </p:txBody>
          </p:sp>
          <p:sp>
            <p:nvSpPr>
              <p:cNvPr id="13" name="Oval 12"/>
              <p:cNvSpPr>
                <a:spLocks/>
              </p:cNvSpPr>
              <p:nvPr/>
            </p:nvSpPr>
            <p:spPr>
              <a:xfrm>
                <a:off x="4555066" y="2706434"/>
                <a:ext cx="304800" cy="262575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uFillTx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6"/>
              <a:srcRect l="73070" t="6531" r="9950" b="60794"/>
              <a:stretch/>
            </p:blipFill>
            <p:spPr>
              <a:xfrm>
                <a:off x="1778766" y="4944145"/>
                <a:ext cx="1088708" cy="1486886"/>
              </a:xfrm>
              <a:prstGeom prst="ellipse">
                <a:avLst/>
              </a:prstGeom>
            </p:spPr>
          </p:pic>
        </p:grpSp>
        <p:sp>
          <p:nvSpPr>
            <p:cNvPr id="20" name="TextBox 19"/>
            <p:cNvSpPr txBox="1">
              <a:spLocks/>
            </p:cNvSpPr>
            <p:nvPr/>
          </p:nvSpPr>
          <p:spPr>
            <a:xfrm>
              <a:off x="2945145" y="5132806"/>
              <a:ext cx="3219842" cy="1077218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uFillTx/>
                </a:rPr>
                <a:t>What links these men together? 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80486"/>
            <a:ext cx="9144000" cy="6320478"/>
            <a:chOff x="0" y="80486"/>
            <a:chExt cx="9144000" cy="6320478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80486"/>
              <a:ext cx="9144000" cy="6314451"/>
              <a:chOff x="0" y="116580"/>
              <a:chExt cx="9144000" cy="6314451"/>
            </a:xfrm>
          </p:grpSpPr>
          <p:pic>
            <p:nvPicPr>
              <p:cNvPr id="3076" name="Picture 4" descr="World Map Illustration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1196975"/>
                <a:ext cx="9144000" cy="4462463"/>
              </a:xfrm>
              <a:prstGeom prst="rect">
                <a:avLst/>
              </a:prstGeom>
              <a:noFill/>
            </p:spPr>
          </p:pic>
          <p:pic>
            <p:nvPicPr>
              <p:cNvPr id="4" name="Picture 2" descr="Image result for mike mountain horse&quot;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14350" t="7534" r="50161" b="48781"/>
              <a:stretch/>
            </p:blipFill>
            <p:spPr bwMode="auto">
              <a:xfrm>
                <a:off x="1778766" y="298387"/>
                <a:ext cx="1159933" cy="1430586"/>
              </a:xfrm>
              <a:prstGeom prst="ellipse">
                <a:avLst/>
              </a:prstGeom>
              <a:noFill/>
            </p:spPr>
          </p:pic>
          <p:pic>
            <p:nvPicPr>
              <p:cNvPr id="3078" name="Picture 6" descr="Image result for havildar ganga singh&quot;"/>
              <p:cNvPicPr>
                <a:picLocks noChangeAspect="1" noChangeArrowheads="1"/>
              </p:cNvPicPr>
              <p:nvPr/>
            </p:nvPicPr>
            <p:blipFill rotWithShape="1">
              <a:blip r:embed="rId4"/>
              <a:srcRect l="18036" t="7593" r="16044" b="42777"/>
              <a:stretch/>
            </p:blipFill>
            <p:spPr bwMode="auto">
              <a:xfrm>
                <a:off x="5974562" y="116580"/>
                <a:ext cx="1129536" cy="1430586"/>
              </a:xfrm>
              <a:prstGeom prst="ellipse">
                <a:avLst/>
              </a:prstGeom>
              <a:noFill/>
            </p:spPr>
          </p:pic>
          <p:pic>
            <p:nvPicPr>
              <p:cNvPr id="3080" name="Picture 8" descr="China on the Western Front (2014)"/>
              <p:cNvPicPr>
                <a:picLocks noChangeAspect="1" noChangeArrowheads="1"/>
              </p:cNvPicPr>
              <p:nvPr/>
            </p:nvPicPr>
            <p:blipFill rotWithShape="1">
              <a:blip r:embed="rId5"/>
              <a:srcRect l="36373" t="25211" r="38681" b="53929"/>
              <a:stretch/>
            </p:blipFill>
            <p:spPr bwMode="auto">
              <a:xfrm>
                <a:off x="6243225" y="4944145"/>
                <a:ext cx="1159934" cy="1430586"/>
              </a:xfrm>
              <a:prstGeom prst="ellipse">
                <a:avLst/>
              </a:prstGeom>
              <a:noFill/>
            </p:spPr>
          </p:pic>
          <p:grpSp>
            <p:nvGrpSpPr>
              <p:cNvPr id="6" name="Group 5"/>
              <p:cNvGrpSpPr/>
              <p:nvPr/>
            </p:nvGrpSpPr>
            <p:grpSpPr>
              <a:xfrm>
                <a:off x="2044700" y="1728973"/>
                <a:ext cx="342900" cy="977461"/>
                <a:chOff x="2044700" y="1728973"/>
                <a:chExt cx="342900" cy="977461"/>
              </a:xfrm>
            </p:grpSpPr>
            <p:cxnSp>
              <p:nvCxnSpPr>
                <p:cNvPr id="3" name="Straight Connector 2"/>
                <p:cNvCxnSpPr/>
                <p:nvPr/>
              </p:nvCxnSpPr>
              <p:spPr>
                <a:xfrm flipH="1">
                  <a:off x="2159000" y="1728973"/>
                  <a:ext cx="228600" cy="874527"/>
                </a:xfrm>
                <a:prstGeom prst="line">
                  <a:avLst/>
                </a:prstGeom>
                <a:ln w="762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" name="Oval 1"/>
                <p:cNvSpPr>
                  <a:spLocks/>
                </p:cNvSpPr>
                <p:nvPr/>
              </p:nvSpPr>
              <p:spPr>
                <a:xfrm>
                  <a:off x="2044700" y="2500566"/>
                  <a:ext cx="228600" cy="20586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uFillTx/>
                  </a:endParaRPr>
                </a:p>
              </p:txBody>
            </p:sp>
          </p:grpSp>
          <p:cxnSp>
            <p:nvCxnSpPr>
              <p:cNvPr id="11" name="Straight Connector 10"/>
              <p:cNvCxnSpPr>
                <a:endCxn id="12" idx="0"/>
              </p:cNvCxnSpPr>
              <p:nvPr/>
            </p:nvCxnSpPr>
            <p:spPr>
              <a:xfrm flipH="1">
                <a:off x="6306678" y="1523105"/>
                <a:ext cx="272486" cy="1808547"/>
              </a:xfrm>
              <a:prstGeom prst="line">
                <a:avLst/>
              </a:prstGeom>
              <a:ln w="762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/>
              <p:cNvSpPr>
                <a:spLocks/>
              </p:cNvSpPr>
              <p:nvPr/>
            </p:nvSpPr>
            <p:spPr>
              <a:xfrm>
                <a:off x="6192378" y="3331652"/>
                <a:ext cx="228600" cy="2058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uFillTx/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 flipV="1">
                <a:off x="2724150" y="3592133"/>
                <a:ext cx="1708915" cy="1576767"/>
              </a:xfrm>
              <a:prstGeom prst="line">
                <a:avLst/>
              </a:prstGeom>
              <a:ln w="762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/>
              <p:cNvSpPr>
                <a:spLocks/>
              </p:cNvSpPr>
              <p:nvPr/>
            </p:nvSpPr>
            <p:spPr>
              <a:xfrm rot="11795507">
                <a:off x="4318765" y="3489197"/>
                <a:ext cx="228600" cy="2058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uFillTx/>
                </a:endParaRPr>
              </a:p>
            </p:txBody>
          </p:sp>
          <p:cxnSp>
            <p:nvCxnSpPr>
              <p:cNvPr id="18" name="Straight Connector 17"/>
              <p:cNvCxnSpPr>
                <a:stCxn id="3080" idx="0"/>
              </p:cNvCxnSpPr>
              <p:nvPr/>
            </p:nvCxnSpPr>
            <p:spPr>
              <a:xfrm flipV="1">
                <a:off x="6823192" y="3383267"/>
                <a:ext cx="63487" cy="1560878"/>
              </a:xfrm>
              <a:prstGeom prst="line">
                <a:avLst/>
              </a:prstGeom>
              <a:ln w="762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/>
              <p:cNvSpPr>
                <a:spLocks/>
              </p:cNvSpPr>
              <p:nvPr/>
            </p:nvSpPr>
            <p:spPr>
              <a:xfrm rot="10351649">
                <a:off x="6765418" y="3280332"/>
                <a:ext cx="228600" cy="20586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uFillTx/>
                </a:endParaRPr>
              </a:p>
            </p:txBody>
          </p:sp>
          <p:sp>
            <p:nvSpPr>
              <p:cNvPr id="13" name="Oval 12"/>
              <p:cNvSpPr>
                <a:spLocks/>
              </p:cNvSpPr>
              <p:nvPr/>
            </p:nvSpPr>
            <p:spPr>
              <a:xfrm>
                <a:off x="4555066" y="2706434"/>
                <a:ext cx="304800" cy="262575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uFillTx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6"/>
              <a:srcRect l="73070" t="6531" r="9950" b="60794"/>
              <a:stretch/>
            </p:blipFill>
            <p:spPr>
              <a:xfrm>
                <a:off x="1778766" y="4944145"/>
                <a:ext cx="1088708" cy="1486886"/>
              </a:xfrm>
              <a:prstGeom prst="ellipse">
                <a:avLst/>
              </a:prstGeom>
            </p:spPr>
          </p:pic>
        </p:grpSp>
        <p:sp>
          <p:nvSpPr>
            <p:cNvPr id="8" name="TextBox 7"/>
            <p:cNvSpPr txBox="1">
              <a:spLocks/>
            </p:cNvSpPr>
            <p:nvPr/>
          </p:nvSpPr>
          <p:spPr>
            <a:xfrm>
              <a:off x="713474" y="189708"/>
              <a:ext cx="11599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uFillTx/>
                </a:rPr>
                <a:t>Mike Mountain Horse</a:t>
              </a:r>
            </a:p>
          </p:txBody>
        </p:sp>
        <p:sp>
          <p:nvSpPr>
            <p:cNvPr id="20" name="TextBox 19"/>
            <p:cNvSpPr txBox="1">
              <a:spLocks/>
            </p:cNvSpPr>
            <p:nvPr/>
          </p:nvSpPr>
          <p:spPr>
            <a:xfrm>
              <a:off x="7487178" y="5738649"/>
              <a:ext cx="1288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uFillTx/>
                </a:rPr>
                <a:t>Chinese labourers</a:t>
              </a:r>
            </a:p>
          </p:txBody>
        </p:sp>
        <p:sp>
          <p:nvSpPr>
            <p:cNvPr id="21" name="TextBox 20"/>
            <p:cNvSpPr txBox="1">
              <a:spLocks/>
            </p:cNvSpPr>
            <p:nvPr/>
          </p:nvSpPr>
          <p:spPr>
            <a:xfrm>
              <a:off x="2938699" y="5754633"/>
              <a:ext cx="10147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uFillTx/>
                </a:rPr>
                <a:t>Algerian Troops</a:t>
              </a:r>
            </a:p>
          </p:txBody>
        </p:sp>
        <p:sp>
          <p:nvSpPr>
            <p:cNvPr id="22" name="TextBox 21"/>
            <p:cNvSpPr txBox="1">
              <a:spLocks/>
            </p:cNvSpPr>
            <p:nvPr/>
          </p:nvSpPr>
          <p:spPr>
            <a:xfrm>
              <a:off x="7261687" y="473020"/>
              <a:ext cx="10147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uFillTx/>
                </a:rPr>
                <a:t>Ganga</a:t>
              </a:r>
            </a:p>
            <a:p>
              <a:r>
                <a:rPr lang="en-GB" dirty="0">
                  <a:uFillTx/>
                </a:rPr>
                <a:t>Singh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792541-A800-4A3B-9C16-5FB8F26465E9}"/>
              </a:ext>
            </a:extLst>
          </p:cNvPr>
          <p:cNvGrpSpPr/>
          <p:nvPr/>
        </p:nvGrpSpPr>
        <p:grpSpPr>
          <a:xfrm>
            <a:off x="119255" y="0"/>
            <a:ext cx="9046632" cy="6761262"/>
            <a:chOff x="97368" y="0"/>
            <a:chExt cx="9046632" cy="6761262"/>
          </a:xfrm>
        </p:grpSpPr>
        <p:pic>
          <p:nvPicPr>
            <p:cNvPr id="1026" name="Picture 2" descr="Image result for map trenches france&quot;"/>
            <p:cNvPicPr>
              <a:picLocks noChangeAspect="1" noChangeArrowheads="1"/>
            </p:cNvPicPr>
            <p:nvPr/>
          </p:nvPicPr>
          <p:blipFill rotWithShape="1">
            <a:blip r:embed="rId2"/>
            <a:srcRect r="7249" b="34663"/>
            <a:stretch/>
          </p:blipFill>
          <p:spPr bwMode="auto">
            <a:xfrm>
              <a:off x="1560698" y="0"/>
              <a:ext cx="7583302" cy="5235135"/>
            </a:xfrm>
            <a:prstGeom prst="rect">
              <a:avLst/>
            </a:prstGeom>
            <a:noFill/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l="73070" t="6531" r="9950" b="60794"/>
            <a:stretch/>
          </p:blipFill>
          <p:spPr>
            <a:xfrm>
              <a:off x="177354" y="42195"/>
              <a:ext cx="1088708" cy="1486886"/>
            </a:xfrm>
            <a:prstGeom prst="ellipse">
              <a:avLst/>
            </a:prstGeom>
            <a:ln w="28575">
              <a:solidFill>
                <a:srgbClr val="002060"/>
              </a:solidFill>
            </a:ln>
          </p:spPr>
        </p:pic>
        <p:cxnSp>
          <p:nvCxnSpPr>
            <p:cNvPr id="4" name="Straight Connector 3"/>
            <p:cNvCxnSpPr>
              <a:stCxn id="3" idx="6"/>
            </p:cNvCxnSpPr>
            <p:nvPr/>
          </p:nvCxnSpPr>
          <p:spPr>
            <a:xfrm flipV="1">
              <a:off x="1266062" y="635000"/>
              <a:ext cx="1231605" cy="15063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 descr="Image result for havildar ganga singh&quot;"/>
            <p:cNvPicPr>
              <a:picLocks noChangeAspect="1" noChangeArrowheads="1"/>
            </p:cNvPicPr>
            <p:nvPr/>
          </p:nvPicPr>
          <p:blipFill rotWithShape="1">
            <a:blip r:embed="rId4"/>
            <a:srcRect l="18036" t="7593" r="16044" b="42777"/>
            <a:stretch/>
          </p:blipFill>
          <p:spPr bwMode="auto">
            <a:xfrm>
              <a:off x="177354" y="1622865"/>
              <a:ext cx="1129536" cy="1430586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</p:pic>
        <p:cxnSp>
          <p:nvCxnSpPr>
            <p:cNvPr id="8" name="Straight Connector 7"/>
            <p:cNvCxnSpPr/>
            <p:nvPr/>
          </p:nvCxnSpPr>
          <p:spPr>
            <a:xfrm flipV="1">
              <a:off x="1306890" y="1107922"/>
              <a:ext cx="1283910" cy="1206654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2" descr="Image result for map trenches france&quot;"/>
            <p:cNvPicPr>
              <a:picLocks noChangeAspect="1" noChangeArrowheads="1"/>
            </p:cNvPicPr>
            <p:nvPr/>
          </p:nvPicPr>
          <p:blipFill rotWithShape="1">
            <a:blip r:embed="rId2"/>
            <a:srcRect l="4286" t="77977" r="50554" b="-501"/>
            <a:stretch/>
          </p:blipFill>
          <p:spPr bwMode="auto">
            <a:xfrm>
              <a:off x="6007099" y="5275635"/>
              <a:ext cx="3039533" cy="1485627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</p:pic>
        <p:pic>
          <p:nvPicPr>
            <p:cNvPr id="14" name="Picture 2" descr="Image result for mike mountain horse&quot;"/>
            <p:cNvPicPr>
              <a:picLocks noChangeAspect="1" noChangeArrowheads="1"/>
            </p:cNvPicPr>
            <p:nvPr/>
          </p:nvPicPr>
          <p:blipFill rotWithShape="1">
            <a:blip r:embed="rId5"/>
            <a:srcRect l="14350" t="7534" r="50161" b="48781"/>
            <a:stretch/>
          </p:blipFill>
          <p:spPr bwMode="auto">
            <a:xfrm>
              <a:off x="4572000" y="0"/>
              <a:ext cx="1159934" cy="1430587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</p:pic>
        <p:cxnSp>
          <p:nvCxnSpPr>
            <p:cNvPr id="15" name="Straight Connector 14"/>
            <p:cNvCxnSpPr>
              <a:stCxn id="14" idx="2"/>
            </p:cNvCxnSpPr>
            <p:nvPr/>
          </p:nvCxnSpPr>
          <p:spPr>
            <a:xfrm flipH="1">
              <a:off x="3145698" y="715294"/>
              <a:ext cx="1426302" cy="1557087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8" descr="China on the Western Front (2014)"/>
            <p:cNvPicPr>
              <a:picLocks noChangeAspect="1" noChangeArrowheads="1"/>
            </p:cNvPicPr>
            <p:nvPr/>
          </p:nvPicPr>
          <p:blipFill rotWithShape="1">
            <a:blip r:embed="rId6"/>
            <a:srcRect l="36373" t="25211" r="38681" b="53929"/>
            <a:stretch/>
          </p:blipFill>
          <p:spPr bwMode="auto">
            <a:xfrm>
              <a:off x="162155" y="3243119"/>
              <a:ext cx="1159934" cy="1430586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</p:pic>
        <p:cxnSp>
          <p:nvCxnSpPr>
            <p:cNvPr id="22" name="Straight Connector 21"/>
            <p:cNvCxnSpPr/>
            <p:nvPr/>
          </p:nvCxnSpPr>
          <p:spPr>
            <a:xfrm flipV="1">
              <a:off x="1322089" y="1420638"/>
              <a:ext cx="1175578" cy="2422876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>
              <a:spLocks/>
            </p:cNvSpPr>
            <p:nvPr/>
          </p:nvSpPr>
          <p:spPr>
            <a:xfrm>
              <a:off x="97368" y="4871202"/>
              <a:ext cx="5802043" cy="1569660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3200" dirty="0">
                  <a:uFillTx/>
                </a:rPr>
                <a:t>What do the stories of the ‘often forgotten armies’ reveal about the Western front?</a:t>
              </a:r>
            </a:p>
          </p:txBody>
        </p:sp>
        <p:pic>
          <p:nvPicPr>
            <p:cNvPr id="16" name="Picture 2" descr="Image result for the world's wa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743701" y="109119"/>
              <a:ext cx="2400299" cy="368664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42103"/>
            <a:ext cx="8191965" cy="1162590"/>
          </a:xfrm>
        </p:spPr>
        <p:txBody>
          <a:bodyPr>
            <a:normAutofit fontScale="90000"/>
          </a:bodyPr>
          <a:lstStyle/>
          <a:p>
            <a:r>
              <a:rPr lang="en-GB" dirty="0">
                <a:uFillTx/>
              </a:rPr>
              <a:t>The stories of the ‘often forgotten armies’ on the Western front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628650" y="1619046"/>
          <a:ext cx="7886700" cy="463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uFillTx/>
                        </a:rPr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uFillTx/>
                        </a:rPr>
                        <a:t>October: First Battle of Ypres</a:t>
                      </a:r>
                    </a:p>
                    <a:p>
                      <a:endParaRPr lang="en-GB" sz="2400" b="1" dirty="0">
                        <a:uFillTx/>
                      </a:endParaRPr>
                    </a:p>
                    <a:p>
                      <a:endParaRPr lang="en-GB" sz="2400" b="1" dirty="0">
                        <a:uFillTx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uFillTx/>
                        </a:rPr>
                        <a:t>1915</a:t>
                      </a:r>
                    </a:p>
                    <a:p>
                      <a:endParaRPr lang="en-GB" sz="2800" b="1" dirty="0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uFillTx/>
                        </a:rPr>
                        <a:t>April: Second Battle of Ypres</a:t>
                      </a:r>
                    </a:p>
                    <a:p>
                      <a:endParaRPr lang="en-GB" sz="2000" b="0" dirty="0">
                        <a:uFillTx/>
                      </a:endParaRPr>
                    </a:p>
                    <a:p>
                      <a:endParaRPr lang="en-GB" sz="2000" b="0" dirty="0">
                        <a:uFillTx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uFillTx/>
                        </a:rPr>
                        <a:t>1916</a:t>
                      </a:r>
                    </a:p>
                    <a:p>
                      <a:endParaRPr lang="en-GB" sz="2800" b="1" dirty="0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uFillTx/>
                        </a:rPr>
                        <a:t>July: Battle of the Somme</a:t>
                      </a:r>
                    </a:p>
                    <a:p>
                      <a:endParaRPr lang="en-GB" sz="2400" b="1" dirty="0">
                        <a:uFillTx/>
                      </a:endParaRPr>
                    </a:p>
                    <a:p>
                      <a:endParaRPr lang="en-GB" sz="2400" b="1" dirty="0">
                        <a:uFillTx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uFillTx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uFillTx/>
                        </a:rPr>
                        <a:t>November: Battle of Cambrai</a:t>
                      </a:r>
                    </a:p>
                    <a:p>
                      <a:endParaRPr lang="en-GB" sz="2400" b="1" dirty="0">
                        <a:uFillTx/>
                      </a:endParaRPr>
                    </a:p>
                    <a:p>
                      <a:endParaRPr lang="en-GB" sz="2400" b="1" dirty="0">
                        <a:uFillTx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 descr="Image result for havildar ganga singh&quot;"/>
          <p:cNvPicPr>
            <a:picLocks noChangeAspect="1" noChangeArrowheads="1"/>
          </p:cNvPicPr>
          <p:nvPr/>
        </p:nvPicPr>
        <p:blipFill rotWithShape="1">
          <a:blip r:embed="rId2" cstate="hqprint"/>
          <a:srcRect l="18036" t="7593" r="16044" b="42777"/>
          <a:stretch/>
        </p:blipFill>
        <p:spPr bwMode="auto">
          <a:xfrm>
            <a:off x="7055867" y="1619046"/>
            <a:ext cx="914796" cy="1158612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3070" t="6531" r="9950" b="60794"/>
          <a:stretch/>
        </p:blipFill>
        <p:spPr>
          <a:xfrm>
            <a:off x="6388883" y="2802491"/>
            <a:ext cx="843314" cy="1151743"/>
          </a:xfrm>
          <a:prstGeom prst="ellipse">
            <a:avLst/>
          </a:prstGeom>
          <a:ln w="28575">
            <a:solidFill>
              <a:srgbClr val="002060"/>
            </a:solidFill>
          </a:ln>
        </p:spPr>
      </p:pic>
      <p:pic>
        <p:nvPicPr>
          <p:cNvPr id="7" name="Picture 2" descr="Image result for mike mountain horse&quot;"/>
          <p:cNvPicPr>
            <a:picLocks noChangeAspect="1" noChangeArrowheads="1"/>
          </p:cNvPicPr>
          <p:nvPr/>
        </p:nvPicPr>
        <p:blipFill rotWithShape="1">
          <a:blip r:embed="rId4"/>
          <a:srcRect l="14350" t="7534" r="50161" b="48781"/>
          <a:stretch/>
        </p:blipFill>
        <p:spPr bwMode="auto">
          <a:xfrm>
            <a:off x="6417592" y="4944117"/>
            <a:ext cx="1070516" cy="1320305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</p:pic>
      <p:pic>
        <p:nvPicPr>
          <p:cNvPr id="8" name="Picture 8" descr="China on the Western Front (2014)"/>
          <p:cNvPicPr>
            <a:picLocks noChangeAspect="1" noChangeArrowheads="1"/>
          </p:cNvPicPr>
          <p:nvPr/>
        </p:nvPicPr>
        <p:blipFill rotWithShape="1">
          <a:blip r:embed="rId5"/>
          <a:srcRect l="36373" t="25211" r="38681" b="53929"/>
          <a:stretch/>
        </p:blipFill>
        <p:spPr bwMode="auto">
          <a:xfrm>
            <a:off x="7459399" y="4080343"/>
            <a:ext cx="1070518" cy="1320306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/>
          </p:cNvSpPr>
          <p:nvPr/>
        </p:nvSpPr>
        <p:spPr>
          <a:xfrm>
            <a:off x="85252" y="172106"/>
            <a:ext cx="8453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uFillTx/>
              </a:rPr>
              <a:t>What does the story of Ganga Singh reveal</a:t>
            </a:r>
          </a:p>
          <a:p>
            <a:pPr algn="ctr"/>
            <a:r>
              <a:rPr lang="en-GB" sz="3200" dirty="0">
                <a:uFillTx/>
              </a:rPr>
              <a:t> about the Western Front?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02909"/>
              </p:ext>
            </p:extLst>
          </p:nvPr>
        </p:nvGraphicFramePr>
        <p:xfrm>
          <a:off x="367989" y="1336019"/>
          <a:ext cx="8453730" cy="53498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226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7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6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Weapons and new technology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Given new and unknown weapons (e.g. rifle) and not trained to use them; dynamite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 in a jam jar:</a:t>
                      </a: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problems with equipment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Military Strategy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Indian troops being used to plug gaps in British lines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5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Treatment of troops and life on the front line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Expected to fend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 for himself; not issued a uniform that’s fit for purpose; almost seen as expendable?</a:t>
                      </a: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The psychological effects of war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Feeling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alienation, lack of safety – he can’t understand his officers!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baseline="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Disorientation: Paris or Persia?!</a:t>
                      </a: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 descr="Image result for havildar ganga singh&quot;"/>
          <p:cNvPicPr>
            <a:picLocks noChangeAspect="1" noChangeArrowheads="1"/>
          </p:cNvPicPr>
          <p:nvPr/>
        </p:nvPicPr>
        <p:blipFill rotWithShape="1">
          <a:blip r:embed="rId2" cstate="hqprint"/>
          <a:srcRect l="18036" t="7593" r="16044" b="42777"/>
          <a:stretch/>
        </p:blipFill>
        <p:spPr bwMode="auto">
          <a:xfrm>
            <a:off x="8081583" y="177407"/>
            <a:ext cx="914796" cy="1158612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/>
          </p:cNvSpPr>
          <p:nvPr/>
        </p:nvSpPr>
        <p:spPr>
          <a:xfrm>
            <a:off x="-335089" y="0"/>
            <a:ext cx="8453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uFillTx/>
              </a:rPr>
              <a:t>What does the story of African troops</a:t>
            </a:r>
          </a:p>
          <a:p>
            <a:pPr algn="ctr"/>
            <a:r>
              <a:rPr lang="en-GB" sz="3200" dirty="0">
                <a:uFillTx/>
              </a:rPr>
              <a:t>reveal about the Western Front?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357571"/>
              </p:ext>
            </p:extLst>
          </p:nvPr>
        </p:nvGraphicFramePr>
        <p:xfrm>
          <a:off x="367989" y="1336019"/>
          <a:ext cx="8453730" cy="53498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226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7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6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Weapons and new technology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First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 use of chlorine gas by the Germans in 1915</a:t>
                      </a:r>
                      <a:endParaRPr lang="en-GB" sz="2200" dirty="0"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 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Military Strategy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Germans able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open up a gap in the trenches, a small breakthrough in the stalemate </a:t>
                      </a: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5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Treatment of troops and life on the front line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Use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 of dugouts as protection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No gas masks yet (1915)</a:t>
                      </a:r>
                      <a:endParaRPr lang="en-GB" sz="2200" dirty="0"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The psychological effects of war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Unable to communicate what had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happened – ‘scared’ and ‘suffering’ (source)</a:t>
                      </a: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3070" t="6531" r="9950" b="60794"/>
          <a:stretch/>
        </p:blipFill>
        <p:spPr>
          <a:xfrm>
            <a:off x="7880279" y="184276"/>
            <a:ext cx="1047154" cy="1469863"/>
          </a:xfrm>
          <a:prstGeom prst="ellipse">
            <a:avLst/>
          </a:prstGeom>
          <a:ln w="28575">
            <a:solidFill>
              <a:srgbClr val="00206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/>
          </p:cNvSpPr>
          <p:nvPr/>
        </p:nvSpPr>
        <p:spPr>
          <a:xfrm>
            <a:off x="345135" y="172106"/>
            <a:ext cx="74060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uFillTx/>
              </a:rPr>
              <a:t>What does the story of Mike Mountain Horse reveal about the Western Front?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584972"/>
              </p:ext>
            </p:extLst>
          </p:nvPr>
        </p:nvGraphicFramePr>
        <p:xfrm>
          <a:off x="367989" y="1336019"/>
          <a:ext cx="8453730" cy="53498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226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7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6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Weapons and new technology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Use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 of tanks</a:t>
                      </a: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Military Strategy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Cambrai was the first mass tank attack</a:t>
                      </a:r>
                      <a:r>
                        <a:rPr lang="en-GB" sz="2200" dirty="0">
                          <a:effectLst/>
                          <a:uFillTx/>
                        </a:rPr>
                        <a:t> 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5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Treatment of troops and life on the front line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Religions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 / beliefs of colonial armies not always respected or ignored</a:t>
                      </a:r>
                      <a:endParaRPr lang="en-GB" sz="2200" dirty="0"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The psychological effects of war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Loss</a:t>
                      </a: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devastation of war on families, near </a:t>
                      </a:r>
                      <a:r>
                        <a:rPr lang="en-GB" sz="2200" i="1" baseline="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GB" sz="2200" i="0" baseline="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 from the theatre of war</a:t>
                      </a: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2" descr="Image result for mike mountain horse&quot;"/>
          <p:cNvPicPr>
            <a:picLocks noChangeAspect="1" noChangeArrowheads="1"/>
          </p:cNvPicPr>
          <p:nvPr/>
        </p:nvPicPr>
        <p:blipFill rotWithShape="1">
          <a:blip r:embed="rId2"/>
          <a:srcRect l="14350" t="7534" r="50161" b="48781"/>
          <a:stretch/>
        </p:blipFill>
        <p:spPr bwMode="auto">
          <a:xfrm>
            <a:off x="7678193" y="172106"/>
            <a:ext cx="1309942" cy="1615597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/>
          </p:cNvSpPr>
          <p:nvPr/>
        </p:nvSpPr>
        <p:spPr>
          <a:xfrm>
            <a:off x="345135" y="172106"/>
            <a:ext cx="715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uFillTx/>
              </a:rPr>
              <a:t>What does the story of Chinese Labourers reveal about the Western Front?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512781"/>
              </p:ext>
            </p:extLst>
          </p:nvPr>
        </p:nvGraphicFramePr>
        <p:xfrm>
          <a:off x="367989" y="1336019"/>
          <a:ext cx="8453730" cy="53498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226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7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6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Weapons and new technology</a:t>
                      </a: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So much work that goes unnoticed – mechanics, cleaning</a:t>
                      </a:r>
                      <a:endParaRPr lang="en-GB" sz="2200" dirty="0"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Military Strategy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Preparation just as important as fighting – e.g. 110 tank-towed sledges to move equipment to battle</a:t>
                      </a:r>
                    </a:p>
                  </a:txBody>
                  <a:tcPr marL="52197" marR="5219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5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Treatment of troops and life on the front line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effectLst/>
                        <a:uFillTx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Chinese labourers were segregated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aseline="0" dirty="0">
                          <a:solidFill>
                            <a:srgbClr val="7030A0"/>
                          </a:solidFill>
                          <a:effectLst/>
                          <a:uFillTx/>
                        </a:rPr>
                        <a:t>British were ‘surprised’ at the capability of the Chinese and didn’t want them at first: racial prejudices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 </a:t>
                      </a:r>
                      <a:endParaRPr lang="en-GB" sz="2200" dirty="0"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uFillTx/>
                        </a:rPr>
                        <a:t>The psychological effects of war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Disinfected and heads shaved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7030A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Segregation and alienation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200" dirty="0">
                        <a:solidFill>
                          <a:srgbClr val="7030A0"/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97" marR="5219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8" descr="China on the Western Front (2014)"/>
          <p:cNvPicPr>
            <a:picLocks noChangeAspect="1" noChangeArrowheads="1"/>
          </p:cNvPicPr>
          <p:nvPr/>
        </p:nvPicPr>
        <p:blipFill rotWithShape="1">
          <a:blip r:embed="rId2"/>
          <a:srcRect l="36373" t="25211" r="38681" b="53929"/>
          <a:stretch/>
        </p:blipFill>
        <p:spPr bwMode="auto">
          <a:xfrm>
            <a:off x="7779551" y="172106"/>
            <a:ext cx="1171607" cy="1444983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2367815"/>
            <a:ext cx="8915742" cy="3723673"/>
            <a:chOff x="0" y="2367815"/>
            <a:chExt cx="8915742" cy="3723673"/>
          </a:xfrm>
        </p:grpSpPr>
        <p:pic>
          <p:nvPicPr>
            <p:cNvPr id="2050" name="Picture 2" descr="Image result for outline nesting russian doll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367815"/>
              <a:ext cx="2659767" cy="3723673"/>
            </a:xfrm>
            <a:prstGeom prst="rect">
              <a:avLst/>
            </a:prstGeom>
            <a:noFill/>
          </p:spPr>
        </p:pic>
        <p:pic>
          <p:nvPicPr>
            <p:cNvPr id="3" name="Picture 2" descr="Image result for outline nesting russian doll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40675" y="2906829"/>
              <a:ext cx="2182527" cy="3055538"/>
            </a:xfrm>
            <a:prstGeom prst="rect">
              <a:avLst/>
            </a:prstGeom>
            <a:noFill/>
          </p:spPr>
        </p:pic>
        <p:pic>
          <p:nvPicPr>
            <p:cNvPr id="4" name="Picture 2" descr="Image result for outline nesting russian doll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23202" y="3384649"/>
              <a:ext cx="1841227" cy="2577718"/>
            </a:xfrm>
            <a:prstGeom prst="rect">
              <a:avLst/>
            </a:prstGeom>
            <a:noFill/>
          </p:spPr>
        </p:pic>
        <p:pic>
          <p:nvPicPr>
            <p:cNvPr id="5" name="Picture 2" descr="Image result for outline nesting russian doll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493856" y="3957905"/>
              <a:ext cx="1379609" cy="1931452"/>
            </a:xfrm>
            <a:prstGeom prst="rect">
              <a:avLst/>
            </a:prstGeom>
            <a:noFill/>
          </p:spPr>
        </p:pic>
        <p:pic>
          <p:nvPicPr>
            <p:cNvPr id="6" name="Picture 2" descr="Image result for outline nesting russian doll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55292" y="4434598"/>
              <a:ext cx="960450" cy="1344629"/>
            </a:xfrm>
            <a:prstGeom prst="rect">
              <a:avLst/>
            </a:prstGeom>
            <a:noFill/>
          </p:spPr>
        </p:pic>
      </p:grpSp>
      <p:sp>
        <p:nvSpPr>
          <p:cNvPr id="2" name="TextBox 1"/>
          <p:cNvSpPr txBox="1">
            <a:spLocks/>
          </p:cNvSpPr>
          <p:nvPr/>
        </p:nvSpPr>
        <p:spPr>
          <a:xfrm>
            <a:off x="345135" y="172106"/>
            <a:ext cx="845372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uFillTx/>
              </a:rPr>
              <a:t>What do the stories of the ‘often forgotten armies’ reveal about the Western Front?</a:t>
            </a:r>
          </a:p>
          <a:p>
            <a:endParaRPr lang="en-GB" dirty="0">
              <a:uFillTx/>
            </a:endParaRPr>
          </a:p>
          <a:p>
            <a:r>
              <a:rPr lang="en-GB" sz="3200" dirty="0">
                <a:solidFill>
                  <a:srgbClr val="7030A0"/>
                </a:solidFill>
                <a:uFillTx/>
              </a:rPr>
              <a:t>What is the </a:t>
            </a:r>
            <a:r>
              <a:rPr lang="en-GB" sz="3200" b="1" dirty="0">
                <a:solidFill>
                  <a:srgbClr val="7030A0"/>
                </a:solidFill>
                <a:uFillTx/>
              </a:rPr>
              <a:t>most important ‘</a:t>
            </a:r>
            <a:r>
              <a:rPr lang="en-GB" sz="3200" dirty="0">
                <a:solidFill>
                  <a:srgbClr val="7030A0"/>
                </a:solidFill>
                <a:uFillTx/>
              </a:rPr>
              <a:t>smaller story’ revealed by the stories of the forgotten armies?</a:t>
            </a:r>
            <a:endParaRPr lang="en-GB" sz="3200" b="1" dirty="0">
              <a:solidFill>
                <a:srgbClr val="7030A0"/>
              </a:solidFill>
              <a:uFillTx/>
            </a:endParaRPr>
          </a:p>
        </p:txBody>
      </p:sp>
      <p:sp>
        <p:nvSpPr>
          <p:cNvPr id="9" name="TextBox 7"/>
          <p:cNvSpPr txBox="1">
            <a:spLocks/>
          </p:cNvSpPr>
          <p:nvPr/>
        </p:nvSpPr>
        <p:spPr>
          <a:xfrm>
            <a:off x="699448" y="4451826"/>
            <a:ext cx="1602664" cy="943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kern="1200"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troops’ stories help open up other stories of…</a:t>
            </a:r>
            <a:endParaRPr lang="en-GB" sz="1400"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open russian nesting doll"/>
          <p:cNvPicPr>
            <a:picLocks noChangeAspect="1" noChangeArrowheads="1"/>
          </p:cNvPicPr>
          <p:nvPr/>
        </p:nvPicPr>
        <p:blipFill rotWithShape="1">
          <a:blip r:embed="rId2"/>
          <a:srcRect b="8024"/>
          <a:stretch/>
        </p:blipFill>
        <p:spPr bwMode="auto">
          <a:xfrm>
            <a:off x="189496" y="2274430"/>
            <a:ext cx="4153903" cy="4138989"/>
          </a:xfrm>
          <a:prstGeom prst="rect">
            <a:avLst/>
          </a:prstGeom>
          <a:noFill/>
        </p:spPr>
      </p:pic>
      <p:sp>
        <p:nvSpPr>
          <p:cNvPr id="2" name="Oval 1"/>
          <p:cNvSpPr>
            <a:spLocks/>
          </p:cNvSpPr>
          <p:nvPr/>
        </p:nvSpPr>
        <p:spPr>
          <a:xfrm>
            <a:off x="2158162" y="4031166"/>
            <a:ext cx="801606" cy="7338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uFillTx/>
            </a:endParaRP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650459" y="1426499"/>
            <a:ext cx="32319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uFillTx/>
              </a:rPr>
              <a:t>David </a:t>
            </a:r>
            <a:r>
              <a:rPr lang="en-GB" sz="4000" b="1" dirty="0" err="1">
                <a:uFillTx/>
              </a:rPr>
              <a:t>Olusoga</a:t>
            </a:r>
            <a:endParaRPr lang="en-GB" sz="4000" b="1" dirty="0">
              <a:uFillTx/>
            </a:endParaRPr>
          </a:p>
        </p:txBody>
      </p:sp>
      <p:sp>
        <p:nvSpPr>
          <p:cNvPr id="5" name="TextBox 4"/>
          <p:cNvSpPr txBox="1">
            <a:spLocks/>
          </p:cNvSpPr>
          <p:nvPr/>
        </p:nvSpPr>
        <p:spPr>
          <a:xfrm>
            <a:off x="4926394" y="1434961"/>
            <a:ext cx="38724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uFillTx/>
              </a:rPr>
              <a:t>Military historian</a:t>
            </a:r>
          </a:p>
        </p:txBody>
      </p:sp>
      <p:pic>
        <p:nvPicPr>
          <p:cNvPr id="6" name="Picture 2" descr="Image result for open russian nesting doll"/>
          <p:cNvPicPr>
            <a:picLocks noChangeAspect="1" noChangeArrowheads="1"/>
          </p:cNvPicPr>
          <p:nvPr/>
        </p:nvPicPr>
        <p:blipFill rotWithShape="1">
          <a:blip r:embed="rId2"/>
          <a:srcRect b="8024"/>
          <a:stretch/>
        </p:blipFill>
        <p:spPr bwMode="auto">
          <a:xfrm>
            <a:off x="4800601" y="2274430"/>
            <a:ext cx="4153903" cy="4138989"/>
          </a:xfrm>
          <a:prstGeom prst="rect">
            <a:avLst/>
          </a:prstGeom>
          <a:noFill/>
        </p:spPr>
      </p:pic>
      <p:sp>
        <p:nvSpPr>
          <p:cNvPr id="7" name="Oval 6"/>
          <p:cNvSpPr>
            <a:spLocks/>
          </p:cNvSpPr>
          <p:nvPr/>
        </p:nvSpPr>
        <p:spPr>
          <a:xfrm>
            <a:off x="6769267" y="4031166"/>
            <a:ext cx="801606" cy="7338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uFillTx/>
            </a:endParaRPr>
          </a:p>
        </p:txBody>
      </p:sp>
      <p:pic>
        <p:nvPicPr>
          <p:cNvPr id="8" name="Picture 7" descr="China on the Western Front (2014)"/>
          <p:cNvPicPr/>
          <p:nvPr/>
        </p:nvPicPr>
        <p:blipFill rotWithShape="1">
          <a:blip r:embed="rId3"/>
          <a:srcRect l="36373" t="25211" r="38681" b="53929"/>
          <a:stretch/>
        </p:blipFill>
        <p:spPr bwMode="auto">
          <a:xfrm>
            <a:off x="2069805" y="3820634"/>
            <a:ext cx="978319" cy="1046580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</p:pic>
      <p:pic>
        <p:nvPicPr>
          <p:cNvPr id="1028" name="Picture 4" descr="Image result for tank battle of cambrai"/>
          <p:cNvPicPr>
            <a:picLocks noChangeAspect="1" noChangeArrowheads="1"/>
          </p:cNvPicPr>
          <p:nvPr/>
        </p:nvPicPr>
        <p:blipFill rotWithShape="1">
          <a:blip r:embed="rId4"/>
          <a:srcRect l="5216" t="17784" r="18996" b="8472"/>
          <a:stretch/>
        </p:blipFill>
        <p:spPr bwMode="auto">
          <a:xfrm>
            <a:off x="6375986" y="3820634"/>
            <a:ext cx="1588168" cy="1046580"/>
          </a:xfrm>
          <a:prstGeom prst="ellipse">
            <a:avLst/>
          </a:prstGeom>
          <a:noFill/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345135" y="172106"/>
            <a:ext cx="8453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uFillTx/>
              </a:rPr>
              <a:t>What might different historians </a:t>
            </a:r>
            <a:r>
              <a:rPr lang="en-GB" sz="3200" i="1" dirty="0">
                <a:uFillTx/>
              </a:rPr>
              <a:t>look for </a:t>
            </a:r>
            <a:r>
              <a:rPr lang="en-GB" sz="3200" dirty="0">
                <a:uFillTx/>
              </a:rPr>
              <a:t>when studying the ‘often forgotten armies’? </a:t>
            </a:r>
            <a:endParaRPr lang="en-GB" sz="3200" b="1" dirty="0">
              <a:solidFill>
                <a:srgbClr val="7030A0"/>
              </a:solidFill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indian troops arrive 19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1775"/>
            <a:ext cx="9144000" cy="63928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indian soldiers world war 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500"/>
            <a:ext cx="9157359" cy="5168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olstering the army: Algerian soldiers heading for action during the First World W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814" y="292100"/>
            <a:ext cx="9155814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first poison gas attack algerian troo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138" y="0"/>
            <a:ext cx="872172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first nation canadians world war 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186" y="0"/>
            <a:ext cx="865362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0820" y="0"/>
            <a:ext cx="63423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88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hinese labour corps world war 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76969" cy="60885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chinese labour corps world war 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99" y="0"/>
            <a:ext cx="820334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920</TotalTime>
  <Words>529</Words>
  <Application>Microsoft Office PowerPoint</Application>
  <PresentationFormat>On-screen Show (4:3)</PresentationFormat>
  <Paragraphs>103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The stories of the ‘often forgotten armies’ on the Western front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were the ‘often forgotten armies’?</dc:title>
  <dc:creator>Paula Lobo</dc:creator>
  <cp:lastModifiedBy>Paula Lobo</cp:lastModifiedBy>
  <cp:revision>154</cp:revision>
  <dcterms:created xsi:type="dcterms:W3CDTF">2020-01-31T11:57:54Z</dcterms:created>
  <dcterms:modified xsi:type="dcterms:W3CDTF">2021-02-08T14:23:44Z</dcterms:modified>
</cp:coreProperties>
</file>