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81"/>
  </p:notesMasterIdLst>
  <p:sldIdLst>
    <p:sldId id="258" r:id="rId3"/>
    <p:sldId id="310" r:id="rId4"/>
    <p:sldId id="309" r:id="rId5"/>
    <p:sldId id="312" r:id="rId6"/>
    <p:sldId id="313" r:id="rId7"/>
    <p:sldId id="314" r:id="rId8"/>
    <p:sldId id="315" r:id="rId9"/>
    <p:sldId id="316" r:id="rId10"/>
    <p:sldId id="317" r:id="rId11"/>
    <p:sldId id="327" r:id="rId12"/>
    <p:sldId id="328" r:id="rId13"/>
    <p:sldId id="283" r:id="rId14"/>
    <p:sldId id="311" r:id="rId15"/>
    <p:sldId id="284" r:id="rId16"/>
    <p:sldId id="318" r:id="rId17"/>
    <p:sldId id="319" r:id="rId18"/>
    <p:sldId id="320" r:id="rId19"/>
    <p:sldId id="323" r:id="rId20"/>
    <p:sldId id="324" r:id="rId21"/>
    <p:sldId id="321" r:id="rId22"/>
    <p:sldId id="261" r:id="rId23"/>
    <p:sldId id="331" r:id="rId24"/>
    <p:sldId id="332" r:id="rId25"/>
    <p:sldId id="333" r:id="rId26"/>
    <p:sldId id="322" r:id="rId27"/>
    <p:sldId id="334" r:id="rId28"/>
    <p:sldId id="293" r:id="rId29"/>
    <p:sldId id="325" r:id="rId30"/>
    <p:sldId id="285" r:id="rId31"/>
    <p:sldId id="286" r:id="rId32"/>
    <p:sldId id="263" r:id="rId33"/>
    <p:sldId id="264" r:id="rId34"/>
    <p:sldId id="335" r:id="rId35"/>
    <p:sldId id="336" r:id="rId36"/>
    <p:sldId id="337" r:id="rId37"/>
    <p:sldId id="268" r:id="rId38"/>
    <p:sldId id="267" r:id="rId39"/>
    <p:sldId id="270" r:id="rId40"/>
    <p:sldId id="262" r:id="rId41"/>
    <p:sldId id="269" r:id="rId42"/>
    <p:sldId id="271" r:id="rId43"/>
    <p:sldId id="272" r:id="rId44"/>
    <p:sldId id="338" r:id="rId45"/>
    <p:sldId id="274" r:id="rId46"/>
    <p:sldId id="275" r:id="rId47"/>
    <p:sldId id="277" r:id="rId48"/>
    <p:sldId id="278" r:id="rId49"/>
    <p:sldId id="279" r:id="rId50"/>
    <p:sldId id="276" r:id="rId51"/>
    <p:sldId id="280" r:id="rId52"/>
    <p:sldId id="326" r:id="rId53"/>
    <p:sldId id="281" r:id="rId54"/>
    <p:sldId id="288" r:id="rId55"/>
    <p:sldId id="282" r:id="rId56"/>
    <p:sldId id="287" r:id="rId57"/>
    <p:sldId id="340" r:id="rId58"/>
    <p:sldId id="289" r:id="rId59"/>
    <p:sldId id="290" r:id="rId60"/>
    <p:sldId id="291" r:id="rId61"/>
    <p:sldId id="308" r:id="rId62"/>
    <p:sldId id="294" r:id="rId63"/>
    <p:sldId id="295" r:id="rId64"/>
    <p:sldId id="296" r:id="rId65"/>
    <p:sldId id="297" r:id="rId66"/>
    <p:sldId id="298" r:id="rId67"/>
    <p:sldId id="299" r:id="rId68"/>
    <p:sldId id="300" r:id="rId69"/>
    <p:sldId id="301" r:id="rId70"/>
    <p:sldId id="302" r:id="rId71"/>
    <p:sldId id="303" r:id="rId72"/>
    <p:sldId id="304" r:id="rId73"/>
    <p:sldId id="305" r:id="rId74"/>
    <p:sldId id="306" r:id="rId75"/>
    <p:sldId id="307" r:id="rId76"/>
    <p:sldId id="339" r:id="rId77"/>
    <p:sldId id="341" r:id="rId78"/>
    <p:sldId id="329" r:id="rId79"/>
    <p:sldId id="330" r:id="rId80"/>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CCECFF"/>
    <a:srgbClr val="FFCC99"/>
    <a:srgbClr val="FFFF99"/>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19" autoAdjust="0"/>
    <p:restoredTop sz="93899" autoAdjust="0"/>
  </p:normalViewPr>
  <p:slideViewPr>
    <p:cSldViewPr snapToGrid="0">
      <p:cViewPr varScale="1">
        <p:scale>
          <a:sx n="64" d="100"/>
          <a:sy n="64" d="100"/>
        </p:scale>
        <p:origin x="1296" y="36"/>
      </p:cViewPr>
      <p:guideLst/>
    </p:cSldViewPr>
  </p:slideViewPr>
  <p:notesTextViewPr>
    <p:cViewPr>
      <p:scale>
        <a:sx n="1" d="1"/>
        <a:sy n="1" d="1"/>
      </p:scale>
      <p:origin x="0" y="0"/>
    </p:cViewPr>
  </p:notesTextViewPr>
  <p:sorterViewPr>
    <p:cViewPr>
      <p:scale>
        <a:sx n="60" d="100"/>
        <a:sy n="60" d="100"/>
      </p:scale>
      <p:origin x="0" y="-86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presProps" Target="presProps.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notesMaster" Target="notesMasters/notesMaster1.xml"/><Relationship Id="rId86"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A48B1B6-AC33-44A9-8876-0183F7B7BE8B}" type="datetimeFigureOut">
              <a:rPr lang="en-GB" smtClean="0"/>
              <a:t>22/03/2018</a:t>
            </a:fld>
            <a:endParaRPr lang="en-GB"/>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61FE46CD-3A37-4FE3-A6E1-D7276EE55F14}" type="slidenum">
              <a:rPr lang="en-GB" smtClean="0"/>
              <a:t>‹#›</a:t>
            </a:fld>
            <a:endParaRPr lang="en-GB"/>
          </a:p>
        </p:txBody>
      </p:sp>
    </p:spTree>
    <p:extLst>
      <p:ext uri="{BB962C8B-B14F-4D97-AF65-F5344CB8AC3E}">
        <p14:creationId xmlns:p14="http://schemas.microsoft.com/office/powerpoint/2010/main" val="3117170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1FE46CD-3A37-4FE3-A6E1-D7276EE55F14}" type="slidenum">
              <a:rPr lang="en-GB" smtClean="0"/>
              <a:t>40</a:t>
            </a:fld>
            <a:endParaRPr lang="en-GB"/>
          </a:p>
        </p:txBody>
      </p:sp>
    </p:spTree>
    <p:extLst>
      <p:ext uri="{BB962C8B-B14F-4D97-AF65-F5344CB8AC3E}">
        <p14:creationId xmlns:p14="http://schemas.microsoft.com/office/powerpoint/2010/main" val="950626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93074D72-49F3-4DF6-9748-2CB7A55D5C5E}" type="slidenum">
              <a:rPr lang="en-GB" altLang="en-US">
                <a:solidFill>
                  <a:srgbClr val="000000"/>
                </a:solidFill>
              </a:rPr>
              <a:pPr eaLnBrk="1" hangingPunct="1"/>
              <a:t>43</a:t>
            </a:fld>
            <a:endParaRPr lang="en-GB" altLang="en-US">
              <a:solidFill>
                <a:srgbClr val="000000"/>
              </a:solidFill>
            </a:endParaRPr>
          </a:p>
        </p:txBody>
      </p:sp>
    </p:spTree>
    <p:extLst>
      <p:ext uri="{BB962C8B-B14F-4D97-AF65-F5344CB8AC3E}">
        <p14:creationId xmlns:p14="http://schemas.microsoft.com/office/powerpoint/2010/main" val="4281255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25</a:t>
            </a:r>
          </a:p>
        </p:txBody>
      </p:sp>
      <p:sp>
        <p:nvSpPr>
          <p:cNvPr id="4" name="Slide Number Placeholder 3"/>
          <p:cNvSpPr>
            <a:spLocks noGrp="1"/>
          </p:cNvSpPr>
          <p:nvPr>
            <p:ph type="sldNum" sz="quarter" idx="10"/>
          </p:nvPr>
        </p:nvSpPr>
        <p:spPr/>
        <p:txBody>
          <a:bodyPr/>
          <a:lstStyle/>
          <a:p>
            <a:fld id="{61FE46CD-3A37-4FE3-A6E1-D7276EE55F14}" type="slidenum">
              <a:rPr lang="en-GB" smtClean="0"/>
              <a:t>47</a:t>
            </a:fld>
            <a:endParaRPr lang="en-GB"/>
          </a:p>
        </p:txBody>
      </p:sp>
    </p:spTree>
    <p:extLst>
      <p:ext uri="{BB962C8B-B14F-4D97-AF65-F5344CB8AC3E}">
        <p14:creationId xmlns:p14="http://schemas.microsoft.com/office/powerpoint/2010/main" val="1371814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ETA</a:t>
            </a:r>
          </a:p>
        </p:txBody>
      </p:sp>
      <p:sp>
        <p:nvSpPr>
          <p:cNvPr id="4" name="Slide Number Placeholder 3"/>
          <p:cNvSpPr>
            <a:spLocks noGrp="1"/>
          </p:cNvSpPr>
          <p:nvPr>
            <p:ph type="sldNum" sz="quarter" idx="10"/>
          </p:nvPr>
        </p:nvSpPr>
        <p:spPr/>
        <p:txBody>
          <a:bodyPr/>
          <a:lstStyle/>
          <a:p>
            <a:fld id="{61FE46CD-3A37-4FE3-A6E1-D7276EE55F14}" type="slidenum">
              <a:rPr lang="en-GB" smtClean="0"/>
              <a:t>49</a:t>
            </a:fld>
            <a:endParaRPr lang="en-GB"/>
          </a:p>
        </p:txBody>
      </p:sp>
    </p:spTree>
    <p:extLst>
      <p:ext uri="{BB962C8B-B14F-4D97-AF65-F5344CB8AC3E}">
        <p14:creationId xmlns:p14="http://schemas.microsoft.com/office/powerpoint/2010/main" val="2584847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Enigma: a machine used by the Germans to send secret messages during the war</a:t>
            </a:r>
          </a:p>
        </p:txBody>
      </p:sp>
      <p:sp>
        <p:nvSpPr>
          <p:cNvPr id="4" name="Slide Number Placeholder 3"/>
          <p:cNvSpPr>
            <a:spLocks noGrp="1"/>
          </p:cNvSpPr>
          <p:nvPr>
            <p:ph type="sldNum" sz="quarter" idx="10"/>
          </p:nvPr>
        </p:nvSpPr>
        <p:spPr/>
        <p:txBody>
          <a:bodyPr/>
          <a:lstStyle/>
          <a:p>
            <a:fld id="{61FE46CD-3A37-4FE3-A6E1-D7276EE55F14}" type="slidenum">
              <a:rPr lang="en-GB" smtClean="0"/>
              <a:t>50</a:t>
            </a:fld>
            <a:endParaRPr lang="en-GB"/>
          </a:p>
        </p:txBody>
      </p:sp>
    </p:spTree>
    <p:extLst>
      <p:ext uri="{BB962C8B-B14F-4D97-AF65-F5344CB8AC3E}">
        <p14:creationId xmlns:p14="http://schemas.microsoft.com/office/powerpoint/2010/main" val="480096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1FE46CD-3A37-4FE3-A6E1-D7276EE55F14}" type="slidenum">
              <a:rPr lang="en-GB" smtClean="0"/>
              <a:t>53</a:t>
            </a:fld>
            <a:endParaRPr lang="en-GB"/>
          </a:p>
        </p:txBody>
      </p:sp>
    </p:spTree>
    <p:extLst>
      <p:ext uri="{BB962C8B-B14F-4D97-AF65-F5344CB8AC3E}">
        <p14:creationId xmlns:p14="http://schemas.microsoft.com/office/powerpoint/2010/main" val="259745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1FE46CD-3A37-4FE3-A6E1-D7276EE55F14}" type="slidenum">
              <a:rPr lang="en-GB" smtClean="0"/>
              <a:t>59</a:t>
            </a:fld>
            <a:endParaRPr lang="en-GB"/>
          </a:p>
        </p:txBody>
      </p:sp>
    </p:spTree>
    <p:extLst>
      <p:ext uri="{BB962C8B-B14F-4D97-AF65-F5344CB8AC3E}">
        <p14:creationId xmlns:p14="http://schemas.microsoft.com/office/powerpoint/2010/main" val="3417440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1234CCB-786D-4100-ADD7-3D6E83E4023E}" type="datetimeFigureOut">
              <a:rPr lang="en-GB" smtClean="0"/>
              <a:t>22/03/2018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8ABDE3-8DFB-4555-BE40-6141EA1B7E9F}" type="slidenum">
              <a:rPr lang="en-GB" smtClean="0"/>
              <a:t>‹#›</a:t>
            </a:fld>
            <a:endParaRPr lang="en-GB"/>
          </a:p>
        </p:txBody>
      </p:sp>
    </p:spTree>
    <p:extLst>
      <p:ext uri="{BB962C8B-B14F-4D97-AF65-F5344CB8AC3E}">
        <p14:creationId xmlns:p14="http://schemas.microsoft.com/office/powerpoint/2010/main" val="3426444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234CCB-786D-4100-ADD7-3D6E83E4023E}" type="datetimeFigureOut">
              <a:rPr lang="en-GB" smtClean="0"/>
              <a:t>22/03/2018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8ABDE3-8DFB-4555-BE40-6141EA1B7E9F}" type="slidenum">
              <a:rPr lang="en-GB" smtClean="0"/>
              <a:t>‹#›</a:t>
            </a:fld>
            <a:endParaRPr lang="en-GB"/>
          </a:p>
        </p:txBody>
      </p:sp>
    </p:spTree>
    <p:extLst>
      <p:ext uri="{BB962C8B-B14F-4D97-AF65-F5344CB8AC3E}">
        <p14:creationId xmlns:p14="http://schemas.microsoft.com/office/powerpoint/2010/main" val="3822867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1234CCB-786D-4100-ADD7-3D6E83E4023E}" type="datetimeFigureOut">
              <a:rPr lang="en-GB" smtClean="0"/>
              <a:t>22/03/2018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8ABDE3-8DFB-4555-BE40-6141EA1B7E9F}" type="slidenum">
              <a:rPr lang="en-GB" smtClean="0"/>
              <a:t>‹#›</a:t>
            </a:fld>
            <a:endParaRPr lang="en-GB"/>
          </a:p>
        </p:txBody>
      </p:sp>
    </p:spTree>
    <p:extLst>
      <p:ext uri="{BB962C8B-B14F-4D97-AF65-F5344CB8AC3E}">
        <p14:creationId xmlns:p14="http://schemas.microsoft.com/office/powerpoint/2010/main" val="808359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234CCB-786D-4100-ADD7-3D6E83E4023E}" type="datetimeFigureOut">
              <a:rPr lang="en-GB" smtClean="0"/>
              <a:t>22/03/2018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8ABDE3-8DFB-4555-BE40-6141EA1B7E9F}" type="slidenum">
              <a:rPr lang="en-GB" smtClean="0"/>
              <a:t>‹#›</a:t>
            </a:fld>
            <a:endParaRPr lang="en-GB"/>
          </a:p>
        </p:txBody>
      </p:sp>
    </p:spTree>
    <p:extLst>
      <p:ext uri="{BB962C8B-B14F-4D97-AF65-F5344CB8AC3E}">
        <p14:creationId xmlns:p14="http://schemas.microsoft.com/office/powerpoint/2010/main" val="750166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1234CCB-786D-4100-ADD7-3D6E83E4023E}" type="datetimeFigureOut">
              <a:rPr lang="en-GB" smtClean="0"/>
              <a:t>22/03/2018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68ABDE3-8DFB-4555-BE40-6141EA1B7E9F}" type="slidenum">
              <a:rPr lang="en-GB" smtClean="0"/>
              <a:t>‹#›</a:t>
            </a:fld>
            <a:endParaRPr lang="en-GB"/>
          </a:p>
        </p:txBody>
      </p:sp>
    </p:spTree>
    <p:extLst>
      <p:ext uri="{BB962C8B-B14F-4D97-AF65-F5344CB8AC3E}">
        <p14:creationId xmlns:p14="http://schemas.microsoft.com/office/powerpoint/2010/main" val="4214295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234CCB-786D-4100-ADD7-3D6E83E4023E}" type="datetimeFigureOut">
              <a:rPr lang="en-GB" smtClean="0"/>
              <a:t>22/03/2018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68ABDE3-8DFB-4555-BE40-6141EA1B7E9F}" type="slidenum">
              <a:rPr lang="en-GB" smtClean="0"/>
              <a:t>‹#›</a:t>
            </a:fld>
            <a:endParaRPr lang="en-GB"/>
          </a:p>
        </p:txBody>
      </p:sp>
    </p:spTree>
    <p:extLst>
      <p:ext uri="{BB962C8B-B14F-4D97-AF65-F5344CB8AC3E}">
        <p14:creationId xmlns:p14="http://schemas.microsoft.com/office/powerpoint/2010/main" val="1320925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234CCB-786D-4100-ADD7-3D6E83E4023E}" type="datetimeFigureOut">
              <a:rPr lang="en-GB" smtClean="0"/>
              <a:t>22/03/2018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68ABDE3-8DFB-4555-BE40-6141EA1B7E9F}" type="slidenum">
              <a:rPr lang="en-GB" smtClean="0"/>
              <a:t>‹#›</a:t>
            </a:fld>
            <a:endParaRPr lang="en-GB"/>
          </a:p>
        </p:txBody>
      </p:sp>
    </p:spTree>
    <p:extLst>
      <p:ext uri="{BB962C8B-B14F-4D97-AF65-F5344CB8AC3E}">
        <p14:creationId xmlns:p14="http://schemas.microsoft.com/office/powerpoint/2010/main" val="1300419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1234CCB-786D-4100-ADD7-3D6E83E4023E}" type="datetimeFigureOut">
              <a:rPr lang="en-GB" smtClean="0"/>
              <a:t>22/03/2018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8ABDE3-8DFB-4555-BE40-6141EA1B7E9F}" type="slidenum">
              <a:rPr lang="en-GB" smtClean="0"/>
              <a:t>‹#›</a:t>
            </a:fld>
            <a:endParaRPr lang="en-GB"/>
          </a:p>
        </p:txBody>
      </p:sp>
    </p:spTree>
    <p:extLst>
      <p:ext uri="{BB962C8B-B14F-4D97-AF65-F5344CB8AC3E}">
        <p14:creationId xmlns:p14="http://schemas.microsoft.com/office/powerpoint/2010/main" val="2451822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1234CCB-786D-4100-ADD7-3D6E83E4023E}" type="datetimeFigureOut">
              <a:rPr lang="en-GB" smtClean="0"/>
              <a:t>22/03/2018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8ABDE3-8DFB-4555-BE40-6141EA1B7E9F}" type="slidenum">
              <a:rPr lang="en-GB" smtClean="0"/>
              <a:t>‹#›</a:t>
            </a:fld>
            <a:endParaRPr lang="en-GB"/>
          </a:p>
        </p:txBody>
      </p:sp>
    </p:spTree>
    <p:extLst>
      <p:ext uri="{BB962C8B-B14F-4D97-AF65-F5344CB8AC3E}">
        <p14:creationId xmlns:p14="http://schemas.microsoft.com/office/powerpoint/2010/main" val="910696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234CCB-786D-4100-ADD7-3D6E83E4023E}" type="datetimeFigureOut">
              <a:rPr lang="en-GB" smtClean="0"/>
              <a:t>22/03/2018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8ABDE3-8DFB-4555-BE40-6141EA1B7E9F}" type="slidenum">
              <a:rPr lang="en-GB" smtClean="0"/>
              <a:t>‹#›</a:t>
            </a:fld>
            <a:endParaRPr lang="en-GB"/>
          </a:p>
        </p:txBody>
      </p:sp>
    </p:spTree>
    <p:extLst>
      <p:ext uri="{BB962C8B-B14F-4D97-AF65-F5344CB8AC3E}">
        <p14:creationId xmlns:p14="http://schemas.microsoft.com/office/powerpoint/2010/main" val="754855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234CCB-786D-4100-ADD7-3D6E83E4023E}" type="datetimeFigureOut">
              <a:rPr lang="en-GB" smtClean="0"/>
              <a:t>22/03/2018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8ABDE3-8DFB-4555-BE40-6141EA1B7E9F}" type="slidenum">
              <a:rPr lang="en-GB" smtClean="0"/>
              <a:t>‹#›</a:t>
            </a:fld>
            <a:endParaRPr lang="en-GB"/>
          </a:p>
        </p:txBody>
      </p:sp>
    </p:spTree>
    <p:extLst>
      <p:ext uri="{BB962C8B-B14F-4D97-AF65-F5344CB8AC3E}">
        <p14:creationId xmlns:p14="http://schemas.microsoft.com/office/powerpoint/2010/main" val="3617888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p>
        </p:txBody>
      </p:sp>
      <p:sp>
        <p:nvSpPr>
          <p:cNvPr id="4" name="Date Placeholder 3"/>
          <p:cNvSpPr>
            <a:spLocks noGrp="1"/>
          </p:cNvSpPr>
          <p:nvPr>
            <p:ph type="dt" sz="half" idx="10"/>
          </p:nvPr>
        </p:nvSpPr>
        <p:spPr/>
        <p:txBody>
          <a:bodyPr/>
          <a:lstStyle>
            <a:lvl1pPr>
              <a:defRPr/>
            </a:lvl1pPr>
          </a:lstStyle>
          <a:p>
            <a:pPr>
              <a:defRPr/>
            </a:pPr>
            <a:fld id="{1876E246-41C1-499E-B0E8-97A1ADD0F72C}" type="datetime1">
              <a:rPr lang="en-US"/>
              <a:pPr>
                <a:defRPr/>
              </a:pPr>
              <a:t>3/22/2018</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62920EB3-F65E-48F2-9C09-D29A8BDE7485}" type="slidenum">
              <a:rPr lang="en-GB"/>
              <a:pPr>
                <a:defRPr/>
              </a:pPr>
              <a:t>‹#›</a:t>
            </a:fld>
            <a:endParaRPr lang="en-GB"/>
          </a:p>
        </p:txBody>
      </p:sp>
    </p:spTree>
    <p:extLst>
      <p:ext uri="{BB962C8B-B14F-4D97-AF65-F5344CB8AC3E}">
        <p14:creationId xmlns:p14="http://schemas.microsoft.com/office/powerpoint/2010/main" val="2389473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lvl1pPr>
              <a:defRPr/>
            </a:lvl1pPr>
          </a:lstStyle>
          <a:p>
            <a:pPr>
              <a:defRPr/>
            </a:pPr>
            <a:fld id="{8A8B483B-5356-48AC-9EE4-1A5766CAE8CC}" type="datetime1">
              <a:rPr lang="en-US"/>
              <a:pPr>
                <a:defRPr/>
              </a:pPr>
              <a:t>3/22/2018</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787B2CE7-A4DE-4D08-88EC-4CD6386502FF}" type="slidenum">
              <a:rPr lang="en-GB"/>
              <a:pPr>
                <a:defRPr/>
              </a:pPr>
              <a:t>‹#›</a:t>
            </a:fld>
            <a:endParaRPr lang="en-GB"/>
          </a:p>
        </p:txBody>
      </p:sp>
    </p:spTree>
    <p:extLst>
      <p:ext uri="{BB962C8B-B14F-4D97-AF65-F5344CB8AC3E}">
        <p14:creationId xmlns:p14="http://schemas.microsoft.com/office/powerpoint/2010/main" val="17163003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lvl1pPr>
              <a:defRPr/>
            </a:lvl1pPr>
          </a:lstStyle>
          <a:p>
            <a:pPr>
              <a:defRPr/>
            </a:pPr>
            <a:fld id="{0504AA0D-4D37-4EF7-BD47-B4EAB6886BDD}" type="datetime1">
              <a:rPr lang="en-US"/>
              <a:pPr>
                <a:defRPr/>
              </a:pPr>
              <a:t>3/22/2018</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23E54ACA-57E2-48D8-BC45-70EE0C48492F}" type="slidenum">
              <a:rPr lang="en-GB"/>
              <a:pPr>
                <a:defRPr/>
              </a:pPr>
              <a:t>‹#›</a:t>
            </a:fld>
            <a:endParaRPr lang="en-GB"/>
          </a:p>
        </p:txBody>
      </p:sp>
    </p:spTree>
    <p:extLst>
      <p:ext uri="{BB962C8B-B14F-4D97-AF65-F5344CB8AC3E}">
        <p14:creationId xmlns:p14="http://schemas.microsoft.com/office/powerpoint/2010/main" val="480379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3"/>
          <p:cNvSpPr>
            <a:spLocks noGrp="1"/>
          </p:cNvSpPr>
          <p:nvPr>
            <p:ph type="dt" sz="half" idx="10"/>
          </p:nvPr>
        </p:nvSpPr>
        <p:spPr/>
        <p:txBody>
          <a:bodyPr/>
          <a:lstStyle>
            <a:lvl1pPr>
              <a:defRPr/>
            </a:lvl1pPr>
          </a:lstStyle>
          <a:p>
            <a:pPr>
              <a:defRPr/>
            </a:pPr>
            <a:fld id="{A8E173AB-86C3-4999-8B30-2BDFB0D9E3C0}" type="datetime1">
              <a:rPr lang="en-US"/>
              <a:pPr>
                <a:defRPr/>
              </a:pPr>
              <a:t>3/22/2018</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4FDE1950-7EA1-4464-9CE9-AE74E55EAFCF}" type="slidenum">
              <a:rPr lang="en-GB"/>
              <a:pPr>
                <a:defRPr/>
              </a:pPr>
              <a:t>‹#›</a:t>
            </a:fld>
            <a:endParaRPr lang="en-GB"/>
          </a:p>
        </p:txBody>
      </p:sp>
    </p:spTree>
    <p:extLst>
      <p:ext uri="{BB962C8B-B14F-4D97-AF65-F5344CB8AC3E}">
        <p14:creationId xmlns:p14="http://schemas.microsoft.com/office/powerpoint/2010/main" val="31624934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3"/>
          <p:cNvSpPr>
            <a:spLocks noGrp="1"/>
          </p:cNvSpPr>
          <p:nvPr>
            <p:ph type="dt" sz="half" idx="10"/>
          </p:nvPr>
        </p:nvSpPr>
        <p:spPr/>
        <p:txBody>
          <a:bodyPr/>
          <a:lstStyle>
            <a:lvl1pPr>
              <a:defRPr/>
            </a:lvl1pPr>
          </a:lstStyle>
          <a:p>
            <a:pPr>
              <a:defRPr/>
            </a:pPr>
            <a:fld id="{3CD30895-0F4F-4901-8F55-42A6D0BB7EE4}" type="datetime1">
              <a:rPr lang="en-US"/>
              <a:pPr>
                <a:defRPr/>
              </a:pPr>
              <a:t>3/22/2018</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EDF86FD2-B167-437C-9EAC-3B5B6D041AFC}" type="slidenum">
              <a:rPr lang="en-GB"/>
              <a:pPr>
                <a:defRPr/>
              </a:pPr>
              <a:t>‹#›</a:t>
            </a:fld>
            <a:endParaRPr lang="en-GB"/>
          </a:p>
        </p:txBody>
      </p:sp>
    </p:spTree>
    <p:extLst>
      <p:ext uri="{BB962C8B-B14F-4D97-AF65-F5344CB8AC3E}">
        <p14:creationId xmlns:p14="http://schemas.microsoft.com/office/powerpoint/2010/main" val="12432934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3"/>
          <p:cNvSpPr>
            <a:spLocks noGrp="1"/>
          </p:cNvSpPr>
          <p:nvPr>
            <p:ph type="dt" sz="half" idx="10"/>
          </p:nvPr>
        </p:nvSpPr>
        <p:spPr/>
        <p:txBody>
          <a:bodyPr/>
          <a:lstStyle>
            <a:lvl1pPr>
              <a:defRPr/>
            </a:lvl1pPr>
          </a:lstStyle>
          <a:p>
            <a:pPr>
              <a:defRPr/>
            </a:pPr>
            <a:fld id="{3AF2A937-1797-4D30-A78A-FD445CEEBFB6}" type="datetime1">
              <a:rPr lang="en-US"/>
              <a:pPr>
                <a:defRPr/>
              </a:pPr>
              <a:t>3/22/2018</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F1CE2F18-B552-497D-9E18-FBF64893A20A}" type="slidenum">
              <a:rPr lang="en-GB"/>
              <a:pPr>
                <a:defRPr/>
              </a:pPr>
              <a:t>‹#›</a:t>
            </a:fld>
            <a:endParaRPr lang="en-GB"/>
          </a:p>
        </p:txBody>
      </p:sp>
    </p:spTree>
    <p:extLst>
      <p:ext uri="{BB962C8B-B14F-4D97-AF65-F5344CB8AC3E}">
        <p14:creationId xmlns:p14="http://schemas.microsoft.com/office/powerpoint/2010/main" val="37667720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D39DE23-C29D-4F65-9F2B-51805314101D}" type="datetime1">
              <a:rPr lang="en-US"/>
              <a:pPr>
                <a:defRPr/>
              </a:pPr>
              <a:t>3/22/2018</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547E463B-C3B9-4A22-90D6-E3B060CCE68D}" type="slidenum">
              <a:rPr lang="en-GB"/>
              <a:pPr>
                <a:defRPr/>
              </a:pPr>
              <a:t>‹#›</a:t>
            </a:fld>
            <a:endParaRPr lang="en-GB"/>
          </a:p>
        </p:txBody>
      </p:sp>
    </p:spTree>
    <p:extLst>
      <p:ext uri="{BB962C8B-B14F-4D97-AF65-F5344CB8AC3E}">
        <p14:creationId xmlns:p14="http://schemas.microsoft.com/office/powerpoint/2010/main" val="30252330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p:cNvSpPr>
            <a:spLocks noGrp="1"/>
          </p:cNvSpPr>
          <p:nvPr>
            <p:ph type="dt" sz="half" idx="10"/>
          </p:nvPr>
        </p:nvSpPr>
        <p:spPr/>
        <p:txBody>
          <a:bodyPr/>
          <a:lstStyle>
            <a:lvl1pPr>
              <a:defRPr/>
            </a:lvl1pPr>
          </a:lstStyle>
          <a:p>
            <a:pPr>
              <a:defRPr/>
            </a:pPr>
            <a:fld id="{42B58B4A-D8B2-44EF-A1F7-02A47034705D}" type="datetime1">
              <a:rPr lang="en-US"/>
              <a:pPr>
                <a:defRPr/>
              </a:pPr>
              <a:t>3/22/2018</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10D01826-FF2A-4E10-8F31-66A767DB5420}" type="slidenum">
              <a:rPr lang="en-GB"/>
              <a:pPr>
                <a:defRPr/>
              </a:pPr>
              <a:t>‹#›</a:t>
            </a:fld>
            <a:endParaRPr lang="en-GB"/>
          </a:p>
        </p:txBody>
      </p:sp>
    </p:spTree>
    <p:extLst>
      <p:ext uri="{BB962C8B-B14F-4D97-AF65-F5344CB8AC3E}">
        <p14:creationId xmlns:p14="http://schemas.microsoft.com/office/powerpoint/2010/main" val="39805021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p:cNvSpPr>
            <a:spLocks noGrp="1"/>
          </p:cNvSpPr>
          <p:nvPr>
            <p:ph type="dt" sz="half" idx="10"/>
          </p:nvPr>
        </p:nvSpPr>
        <p:spPr/>
        <p:txBody>
          <a:bodyPr/>
          <a:lstStyle>
            <a:lvl1pPr>
              <a:defRPr/>
            </a:lvl1pPr>
          </a:lstStyle>
          <a:p>
            <a:pPr>
              <a:defRPr/>
            </a:pPr>
            <a:fld id="{AF294CA8-267A-4164-98A1-E193C692421F}" type="datetime1">
              <a:rPr lang="en-US"/>
              <a:pPr>
                <a:defRPr/>
              </a:pPr>
              <a:t>3/22/2018</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BD3CDFE5-1B60-4B95-8505-9FB6EE0E0747}" type="slidenum">
              <a:rPr lang="en-GB"/>
              <a:pPr>
                <a:defRPr/>
              </a:pPr>
              <a:t>‹#›</a:t>
            </a:fld>
            <a:endParaRPr lang="en-GB"/>
          </a:p>
        </p:txBody>
      </p:sp>
    </p:spTree>
    <p:extLst>
      <p:ext uri="{BB962C8B-B14F-4D97-AF65-F5344CB8AC3E}">
        <p14:creationId xmlns:p14="http://schemas.microsoft.com/office/powerpoint/2010/main" val="23204451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lvl1pPr>
              <a:defRPr/>
            </a:lvl1pPr>
          </a:lstStyle>
          <a:p>
            <a:pPr>
              <a:defRPr/>
            </a:pPr>
            <a:fld id="{ECFAF920-C5A1-4B20-AA55-DCD7491535A3}" type="datetime1">
              <a:rPr lang="en-US"/>
              <a:pPr>
                <a:defRPr/>
              </a:pPr>
              <a:t>3/22/2018</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9BA0ECA9-0411-46B6-8B63-6B6E35B63B78}" type="slidenum">
              <a:rPr lang="en-GB"/>
              <a:pPr>
                <a:defRPr/>
              </a:pPr>
              <a:t>‹#›</a:t>
            </a:fld>
            <a:endParaRPr lang="en-GB"/>
          </a:p>
        </p:txBody>
      </p:sp>
    </p:spTree>
    <p:extLst>
      <p:ext uri="{BB962C8B-B14F-4D97-AF65-F5344CB8AC3E}">
        <p14:creationId xmlns:p14="http://schemas.microsoft.com/office/powerpoint/2010/main" val="28367994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lvl1pPr>
              <a:defRPr/>
            </a:lvl1pPr>
          </a:lstStyle>
          <a:p>
            <a:pPr>
              <a:defRPr/>
            </a:pPr>
            <a:fld id="{780CB00A-C465-48A5-A072-4DB4D18A16E0}" type="datetime1">
              <a:rPr lang="en-US"/>
              <a:pPr>
                <a:defRPr/>
              </a:pPr>
              <a:t>3/22/2018</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984963F0-3AF9-4176-8F42-922294BB2241}" type="slidenum">
              <a:rPr lang="en-GB"/>
              <a:pPr>
                <a:defRPr/>
              </a:pPr>
              <a:t>‹#›</a:t>
            </a:fld>
            <a:endParaRPr lang="en-GB"/>
          </a:p>
        </p:txBody>
      </p:sp>
    </p:spTree>
    <p:extLst>
      <p:ext uri="{BB962C8B-B14F-4D97-AF65-F5344CB8AC3E}">
        <p14:creationId xmlns:p14="http://schemas.microsoft.com/office/powerpoint/2010/main" val="2740255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234CCB-786D-4100-ADD7-3D6E83E4023E}" type="datetimeFigureOut">
              <a:rPr lang="en-GB" smtClean="0"/>
              <a:t>22/03/2018</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8ABDE3-8DFB-4555-BE40-6141EA1B7E9F}" type="slidenum">
              <a:rPr lang="en-GB" smtClean="0"/>
              <a:t>‹#›</a:t>
            </a:fld>
            <a:endParaRPr lang="en-GB"/>
          </a:p>
        </p:txBody>
      </p:sp>
    </p:spTree>
    <p:extLst>
      <p:ext uri="{BB962C8B-B14F-4D97-AF65-F5344CB8AC3E}">
        <p14:creationId xmlns:p14="http://schemas.microsoft.com/office/powerpoint/2010/main" val="31143636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ea typeface="ＭＳ Ｐゴシック" pitchFamily="-65" charset="-128"/>
              </a:defRPr>
            </a:lvl1pPr>
          </a:lstStyle>
          <a:p>
            <a:pPr defTabSz="457200" fontAlgn="base">
              <a:spcBef>
                <a:spcPct val="0"/>
              </a:spcBef>
              <a:spcAft>
                <a:spcPct val="0"/>
              </a:spcAft>
              <a:defRPr/>
            </a:pPr>
            <a:fld id="{0DF6547F-288D-421C-84A8-0D0C0CBDADC9}" type="datetime1">
              <a:rPr lang="en-US"/>
              <a:pPr defTabSz="457200" fontAlgn="base">
                <a:spcBef>
                  <a:spcPct val="0"/>
                </a:spcBef>
                <a:spcAft>
                  <a:spcPct val="0"/>
                </a:spcAft>
                <a:defRPr/>
              </a:pPr>
              <a:t>3/22/2018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ea typeface="ＭＳ Ｐゴシック" pitchFamily="-65" charset="-128"/>
              </a:defRPr>
            </a:lvl1pPr>
          </a:lstStyle>
          <a:p>
            <a:pPr defTabSz="457200" fontAlgn="base">
              <a:spcBef>
                <a:spcPct val="0"/>
              </a:spcBef>
              <a:spcAft>
                <a:spcPct val="0"/>
              </a:spcAft>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ea typeface="ＭＳ Ｐゴシック" pitchFamily="-65" charset="-128"/>
              </a:defRPr>
            </a:lvl1pPr>
          </a:lstStyle>
          <a:p>
            <a:pPr defTabSz="457200" fontAlgn="base">
              <a:spcBef>
                <a:spcPct val="0"/>
              </a:spcBef>
              <a:spcAft>
                <a:spcPct val="0"/>
              </a:spcAft>
              <a:defRPr/>
            </a:pPr>
            <a:fld id="{466A878F-6A0B-405B-9EE7-30C99FB6F462}" type="slidenum">
              <a:rPr lang="en-GB"/>
              <a:pPr defTabSz="457200" fontAlgn="base">
                <a:spcBef>
                  <a:spcPct val="0"/>
                </a:spcBef>
                <a:spcAft>
                  <a:spcPct val="0"/>
                </a:spcAft>
                <a:defRPr/>
              </a:pPr>
              <a:t>‹#›</a:t>
            </a:fld>
            <a:endParaRPr lang="en-GB"/>
          </a:p>
        </p:txBody>
      </p:sp>
    </p:spTree>
    <p:extLst>
      <p:ext uri="{BB962C8B-B14F-4D97-AF65-F5344CB8AC3E}">
        <p14:creationId xmlns:p14="http://schemas.microsoft.com/office/powerpoint/2010/main" val="536790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65" charset="-128"/>
          <a:cs typeface="+mj-cs"/>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pitchFamily="-65"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pitchFamily="-65"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pitchFamily="-65"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pitchFamily="-65"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pitchFamily="-65"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pitchFamily="-65"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pitchFamily="-65"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pitchFamily="-65"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pitchFamily="-65" charset="-128"/>
          <a:cs typeface="+mn-cs"/>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pitchFamily="-65"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pitchFamily="-65"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pitchFamily="-65"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youtube.com/watch?v=QC3sURgYxng"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6.png"/><Relationship Id="rId7"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8.jpeg"/><Relationship Id="rId4" Type="http://schemas.openxmlformats.org/officeDocument/2006/relationships/image" Target="../media/image17.jpeg"/></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hyperlink" Target="http://www.bbc.co.uk/history/code_breaking/#p00chmy6" TargetMode="Externa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D86C85-2616-4B59-AEB9-9F9B49D06625}"/>
              </a:ext>
            </a:extLst>
          </p:cNvPr>
          <p:cNvSpPr>
            <a:spLocks noGrp="1"/>
          </p:cNvSpPr>
          <p:nvPr>
            <p:ph idx="1"/>
          </p:nvPr>
        </p:nvSpPr>
        <p:spPr>
          <a:xfrm>
            <a:off x="241024" y="496957"/>
            <a:ext cx="8753890" cy="5824330"/>
          </a:xfrm>
        </p:spPr>
        <p:txBody>
          <a:bodyPr>
            <a:normAutofit fontScale="92500" lnSpcReduction="20000"/>
          </a:bodyPr>
          <a:lstStyle/>
          <a:p>
            <a:pPr marL="0" indent="0">
              <a:buNone/>
            </a:pPr>
            <a:r>
              <a:rPr lang="en-GB" b="1" dirty="0"/>
              <a:t>How important was the use of aircraft to Allied victory in World War I?</a:t>
            </a:r>
          </a:p>
          <a:p>
            <a:pPr marL="0" indent="0">
              <a:buNone/>
            </a:pPr>
            <a:r>
              <a:rPr lang="en-GB" dirty="0"/>
              <a:t>Origins of the RAF video</a:t>
            </a:r>
          </a:p>
          <a:p>
            <a:pPr marL="0" indent="0">
              <a:buNone/>
            </a:pPr>
            <a:r>
              <a:rPr lang="en-GB" dirty="0"/>
              <a:t>Origins of the RAF: Activities</a:t>
            </a:r>
          </a:p>
          <a:p>
            <a:pPr marL="0" indent="0">
              <a:buNone/>
            </a:pPr>
            <a:endParaRPr lang="en-GB" dirty="0"/>
          </a:p>
          <a:p>
            <a:pPr marL="0" indent="0">
              <a:buNone/>
            </a:pPr>
            <a:r>
              <a:rPr lang="en-GB" b="1" dirty="0"/>
              <a:t>Who defeated the Luftwaffe in the Battle of Britain?</a:t>
            </a:r>
          </a:p>
          <a:p>
            <a:pPr marL="0" indent="0">
              <a:buNone/>
            </a:pPr>
            <a:r>
              <a:rPr lang="en-GB" dirty="0"/>
              <a:t>Battle of Britain video</a:t>
            </a:r>
          </a:p>
          <a:p>
            <a:pPr marL="0" indent="0">
              <a:buNone/>
            </a:pPr>
            <a:r>
              <a:rPr lang="en-GB" dirty="0"/>
              <a:t>Battle of Britain: Activities</a:t>
            </a:r>
          </a:p>
          <a:p>
            <a:pPr marL="0" indent="0">
              <a:buNone/>
            </a:pPr>
            <a:endParaRPr lang="en-GB" dirty="0"/>
          </a:p>
          <a:p>
            <a:pPr marL="0" indent="0">
              <a:buNone/>
            </a:pPr>
            <a:r>
              <a:rPr lang="en-GB" b="1" dirty="0"/>
              <a:t>What type of impact did codebreaking have in World War II? </a:t>
            </a:r>
          </a:p>
          <a:p>
            <a:pPr marL="0" indent="0">
              <a:buNone/>
            </a:pPr>
            <a:r>
              <a:rPr lang="en-GB" dirty="0"/>
              <a:t>6.09: Codebreakers video</a:t>
            </a:r>
          </a:p>
          <a:p>
            <a:pPr marL="0" indent="0">
              <a:buNone/>
            </a:pPr>
            <a:r>
              <a:rPr lang="en-GB" dirty="0"/>
              <a:t>Codebreakers: Activities</a:t>
            </a:r>
          </a:p>
          <a:p>
            <a:pPr marL="0" indent="0">
              <a:buNone/>
            </a:pPr>
            <a:endParaRPr lang="en-GB" dirty="0"/>
          </a:p>
          <a:p>
            <a:pPr marL="0" indent="0">
              <a:buNone/>
            </a:pPr>
            <a:r>
              <a:rPr lang="en-GB" b="1" dirty="0"/>
              <a:t>And… the Interactive Map</a:t>
            </a:r>
          </a:p>
        </p:txBody>
      </p:sp>
    </p:spTree>
    <p:extLst>
      <p:ext uri="{BB962C8B-B14F-4D97-AF65-F5344CB8AC3E}">
        <p14:creationId xmlns:p14="http://schemas.microsoft.com/office/powerpoint/2010/main" val="1627388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3D4AC-6992-49D1-BBE6-92F8835CFCE8}"/>
              </a:ext>
            </a:extLst>
          </p:cNvPr>
          <p:cNvSpPr>
            <a:spLocks noGrp="1"/>
          </p:cNvSpPr>
          <p:nvPr>
            <p:ph type="title"/>
          </p:nvPr>
        </p:nvSpPr>
        <p:spPr>
          <a:xfrm>
            <a:off x="233569" y="504274"/>
            <a:ext cx="8676861" cy="738117"/>
          </a:xfrm>
        </p:spPr>
        <p:txBody>
          <a:bodyPr/>
          <a:lstStyle/>
          <a:p>
            <a:r>
              <a:rPr lang="en-GB" b="1" dirty="0"/>
              <a:t>STARTER</a:t>
            </a:r>
            <a:r>
              <a:rPr lang="en-GB" dirty="0"/>
              <a:t>: Draw a World War I Pilot</a:t>
            </a:r>
          </a:p>
        </p:txBody>
      </p:sp>
      <p:sp>
        <p:nvSpPr>
          <p:cNvPr id="3" name="Content Placeholder 2">
            <a:extLst>
              <a:ext uri="{FF2B5EF4-FFF2-40B4-BE49-F238E27FC236}">
                <a16:creationId xmlns:a16="http://schemas.microsoft.com/office/drawing/2014/main" id="{0FD891E4-D270-48A8-8479-C1A7EA15CC62}"/>
              </a:ext>
            </a:extLst>
          </p:cNvPr>
          <p:cNvSpPr>
            <a:spLocks noGrp="1"/>
          </p:cNvSpPr>
          <p:nvPr>
            <p:ph idx="1"/>
          </p:nvPr>
        </p:nvSpPr>
        <p:spPr>
          <a:xfrm>
            <a:off x="628650" y="1825625"/>
            <a:ext cx="7886700" cy="2259358"/>
          </a:xfrm>
          <a:ln>
            <a:solidFill>
              <a:schemeClr val="accent1"/>
            </a:solidFill>
          </a:ln>
        </p:spPr>
        <p:txBody>
          <a:bodyPr>
            <a:normAutofit/>
          </a:bodyPr>
          <a:lstStyle/>
          <a:p>
            <a:r>
              <a:rPr lang="en-GB" sz="3600" dirty="0"/>
              <a:t>What does he look like?</a:t>
            </a:r>
          </a:p>
          <a:p>
            <a:r>
              <a:rPr lang="en-GB" sz="3600" dirty="0"/>
              <a:t>What sort of background does he have?</a:t>
            </a:r>
          </a:p>
          <a:p>
            <a:r>
              <a:rPr lang="en-GB" sz="3600" dirty="0"/>
              <a:t>What does his job involve?</a:t>
            </a:r>
          </a:p>
        </p:txBody>
      </p:sp>
    </p:spTree>
    <p:extLst>
      <p:ext uri="{BB962C8B-B14F-4D97-AF65-F5344CB8AC3E}">
        <p14:creationId xmlns:p14="http://schemas.microsoft.com/office/powerpoint/2010/main" val="616967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6BDB91-D51F-4709-9C71-C5D01E0DD82D}"/>
              </a:ext>
            </a:extLst>
          </p:cNvPr>
          <p:cNvSpPr/>
          <p:nvPr/>
        </p:nvSpPr>
        <p:spPr>
          <a:xfrm>
            <a:off x="258417" y="5749644"/>
            <a:ext cx="8567530" cy="830997"/>
          </a:xfrm>
          <a:prstGeom prst="rect">
            <a:avLst/>
          </a:prstGeom>
          <a:ln>
            <a:solidFill>
              <a:schemeClr val="accent1"/>
            </a:solidFill>
          </a:ln>
        </p:spPr>
        <p:txBody>
          <a:bodyPr wrap="square">
            <a:spAutoFit/>
          </a:bodyPr>
          <a:lstStyle/>
          <a:p>
            <a:pPr algn="ctr"/>
            <a:r>
              <a:rPr lang="en-GB" sz="2000" dirty="0">
                <a:hlinkClick r:id="rId2"/>
              </a:rPr>
              <a:t>https://www.youtube.com/watch?v=QC3sURgYxng</a:t>
            </a:r>
            <a:endParaRPr lang="en-GB" sz="2000" dirty="0"/>
          </a:p>
          <a:p>
            <a:pPr algn="ctr"/>
            <a:endParaRPr lang="en-GB" sz="1400" dirty="0"/>
          </a:p>
          <a:p>
            <a:pPr algn="ctr"/>
            <a:r>
              <a:rPr lang="en-GB" sz="1400" dirty="0"/>
              <a:t>Lord </a:t>
            </a:r>
            <a:r>
              <a:rPr lang="en-GB" sz="1400" dirty="0" err="1"/>
              <a:t>Flashheart</a:t>
            </a:r>
            <a:r>
              <a:rPr lang="en-GB" sz="1400" dirty="0"/>
              <a:t> in Blackadder: From 30 seconds in</a:t>
            </a:r>
          </a:p>
        </p:txBody>
      </p:sp>
      <p:sp>
        <p:nvSpPr>
          <p:cNvPr id="3" name="AutoShape 2" descr="Image result for pilot stick man">
            <a:extLst>
              <a:ext uri="{FF2B5EF4-FFF2-40B4-BE49-F238E27FC236}">
                <a16:creationId xmlns:a16="http://schemas.microsoft.com/office/drawing/2014/main" id="{1EF3FC58-BC5A-477C-BF0D-B92B1AAADD15}"/>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id="{0CA0DB58-B28E-490F-8D02-7DCA8E4C2282}"/>
              </a:ext>
            </a:extLst>
          </p:cNvPr>
          <p:cNvPicPr>
            <a:picLocks noChangeAspect="1"/>
          </p:cNvPicPr>
          <p:nvPr/>
        </p:nvPicPr>
        <p:blipFill>
          <a:blip r:embed="rId3"/>
          <a:stretch>
            <a:fillRect/>
          </a:stretch>
        </p:blipFill>
        <p:spPr>
          <a:xfrm>
            <a:off x="515384" y="761306"/>
            <a:ext cx="3904216" cy="3904216"/>
          </a:xfrm>
          <a:prstGeom prst="rect">
            <a:avLst/>
          </a:prstGeom>
        </p:spPr>
      </p:pic>
      <p:sp>
        <p:nvSpPr>
          <p:cNvPr id="5" name="TextBox 4">
            <a:extLst>
              <a:ext uri="{FF2B5EF4-FFF2-40B4-BE49-F238E27FC236}">
                <a16:creationId xmlns:a16="http://schemas.microsoft.com/office/drawing/2014/main" id="{D789D67D-707D-49CE-87A3-6BEF6DE4A55A}"/>
              </a:ext>
            </a:extLst>
          </p:cNvPr>
          <p:cNvSpPr txBox="1"/>
          <p:nvPr/>
        </p:nvSpPr>
        <p:spPr>
          <a:xfrm>
            <a:off x="4532243" y="761306"/>
            <a:ext cx="3906079" cy="646331"/>
          </a:xfrm>
          <a:prstGeom prst="rect">
            <a:avLst/>
          </a:prstGeom>
          <a:noFill/>
        </p:spPr>
        <p:txBody>
          <a:bodyPr wrap="square" rtlCol="0">
            <a:spAutoFit/>
          </a:bodyPr>
          <a:lstStyle/>
          <a:p>
            <a:r>
              <a:rPr lang="en-GB" sz="3600" dirty="0"/>
              <a:t>Public school </a:t>
            </a:r>
          </a:p>
        </p:txBody>
      </p:sp>
      <p:sp>
        <p:nvSpPr>
          <p:cNvPr id="6" name="TextBox 5">
            <a:extLst>
              <a:ext uri="{FF2B5EF4-FFF2-40B4-BE49-F238E27FC236}">
                <a16:creationId xmlns:a16="http://schemas.microsoft.com/office/drawing/2014/main" id="{F011EAA4-3102-4D84-8CB3-EB0EA1BBCFE3}"/>
              </a:ext>
            </a:extLst>
          </p:cNvPr>
          <p:cNvSpPr txBox="1"/>
          <p:nvPr/>
        </p:nvSpPr>
        <p:spPr>
          <a:xfrm>
            <a:off x="4572000" y="2342118"/>
            <a:ext cx="3906079" cy="646331"/>
          </a:xfrm>
          <a:prstGeom prst="rect">
            <a:avLst/>
          </a:prstGeom>
          <a:noFill/>
        </p:spPr>
        <p:txBody>
          <a:bodyPr wrap="square" rtlCol="0">
            <a:spAutoFit/>
          </a:bodyPr>
          <a:lstStyle/>
          <a:p>
            <a:r>
              <a:rPr lang="en-GB" sz="3600" dirty="0"/>
              <a:t>Arrogant</a:t>
            </a:r>
          </a:p>
        </p:txBody>
      </p:sp>
      <p:sp>
        <p:nvSpPr>
          <p:cNvPr id="7" name="TextBox 6">
            <a:extLst>
              <a:ext uri="{FF2B5EF4-FFF2-40B4-BE49-F238E27FC236}">
                <a16:creationId xmlns:a16="http://schemas.microsoft.com/office/drawing/2014/main" id="{E95C6734-3E44-4D55-929F-DBDDF1716187}"/>
              </a:ext>
            </a:extLst>
          </p:cNvPr>
          <p:cNvSpPr txBox="1"/>
          <p:nvPr/>
        </p:nvSpPr>
        <p:spPr>
          <a:xfrm>
            <a:off x="4532241" y="3922931"/>
            <a:ext cx="3906079" cy="646331"/>
          </a:xfrm>
          <a:prstGeom prst="rect">
            <a:avLst/>
          </a:prstGeom>
          <a:noFill/>
        </p:spPr>
        <p:txBody>
          <a:bodyPr wrap="square" rtlCol="0">
            <a:spAutoFit/>
          </a:bodyPr>
          <a:lstStyle/>
          <a:p>
            <a:r>
              <a:rPr lang="en-GB" sz="3600" dirty="0"/>
              <a:t>‘20 minutes’</a:t>
            </a:r>
          </a:p>
        </p:txBody>
      </p:sp>
    </p:spTree>
    <p:extLst>
      <p:ext uri="{BB962C8B-B14F-4D97-AF65-F5344CB8AC3E}">
        <p14:creationId xmlns:p14="http://schemas.microsoft.com/office/powerpoint/2010/main" val="1552395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04FFE6D-3059-45A3-937B-B6518B58D614}"/>
              </a:ext>
            </a:extLst>
          </p:cNvPr>
          <p:cNvPicPr>
            <a:picLocks noChangeAspect="1"/>
          </p:cNvPicPr>
          <p:nvPr/>
        </p:nvPicPr>
        <p:blipFill rotWithShape="1">
          <a:blip r:embed="rId2"/>
          <a:srcRect l="1738" t="9421" r="9239" b="15024"/>
          <a:stretch/>
        </p:blipFill>
        <p:spPr>
          <a:xfrm>
            <a:off x="4553" y="1247361"/>
            <a:ext cx="9139447" cy="4363278"/>
          </a:xfrm>
          <a:prstGeom prst="rect">
            <a:avLst/>
          </a:prstGeom>
        </p:spPr>
      </p:pic>
      <p:sp>
        <p:nvSpPr>
          <p:cNvPr id="5" name="Rectangle 4">
            <a:extLst>
              <a:ext uri="{FF2B5EF4-FFF2-40B4-BE49-F238E27FC236}">
                <a16:creationId xmlns:a16="http://schemas.microsoft.com/office/drawing/2014/main" id="{DEBB8A73-5061-4112-B48E-EB92B3FDF11E}"/>
              </a:ext>
            </a:extLst>
          </p:cNvPr>
          <p:cNvSpPr/>
          <p:nvPr/>
        </p:nvSpPr>
        <p:spPr>
          <a:xfrm>
            <a:off x="316089" y="5758933"/>
            <a:ext cx="8507265" cy="707886"/>
          </a:xfrm>
          <a:prstGeom prst="rect">
            <a:avLst/>
          </a:prstGeom>
        </p:spPr>
        <p:txBody>
          <a:bodyPr wrap="none">
            <a:spAutoFit/>
          </a:bodyPr>
          <a:lstStyle/>
          <a:p>
            <a:r>
              <a:rPr lang="en-GB" sz="4000" dirty="0">
                <a:latin typeface="KlavikaMedium"/>
              </a:rPr>
              <a:t>1. Origins of the RAF and Aircraft Design</a:t>
            </a:r>
            <a:endParaRPr lang="en-GB" sz="4000" b="0" i="0" dirty="0">
              <a:effectLst/>
              <a:latin typeface="KlavikaMedium"/>
            </a:endParaRPr>
          </a:p>
        </p:txBody>
      </p:sp>
      <p:sp>
        <p:nvSpPr>
          <p:cNvPr id="2" name="Rectangle 1">
            <a:extLst>
              <a:ext uri="{FF2B5EF4-FFF2-40B4-BE49-F238E27FC236}">
                <a16:creationId xmlns:a16="http://schemas.microsoft.com/office/drawing/2014/main" id="{4BC5B09B-5FD9-4EA0-8525-19EDE9384885}"/>
              </a:ext>
            </a:extLst>
          </p:cNvPr>
          <p:cNvSpPr/>
          <p:nvPr/>
        </p:nvSpPr>
        <p:spPr>
          <a:xfrm>
            <a:off x="89451" y="115142"/>
            <a:ext cx="8965097" cy="954107"/>
          </a:xfrm>
          <a:prstGeom prst="rect">
            <a:avLst/>
          </a:prstGeom>
          <a:solidFill>
            <a:srgbClr val="FFFF00"/>
          </a:solidFill>
        </p:spPr>
        <p:txBody>
          <a:bodyPr wrap="square">
            <a:spAutoFit/>
          </a:bodyPr>
          <a:lstStyle/>
          <a:p>
            <a:pPr algn="ctr"/>
            <a:r>
              <a:rPr lang="en-GB" sz="2800" b="1" dirty="0"/>
              <a:t>EQ: </a:t>
            </a:r>
            <a:r>
              <a:rPr lang="en-GB" sz="2800" dirty="0"/>
              <a:t>How important was the use of aircraft to Allied victory in World War I?</a:t>
            </a:r>
          </a:p>
        </p:txBody>
      </p:sp>
    </p:spTree>
    <p:extLst>
      <p:ext uri="{BB962C8B-B14F-4D97-AF65-F5344CB8AC3E}">
        <p14:creationId xmlns:p14="http://schemas.microsoft.com/office/powerpoint/2010/main" val="817161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CA64940-7BA7-46AC-A4DE-F5D97A3F3D3A}"/>
              </a:ext>
            </a:extLst>
          </p:cNvPr>
          <p:cNvGraphicFramePr>
            <a:graphicFrameLocks noGrp="1"/>
          </p:cNvGraphicFramePr>
          <p:nvPr>
            <p:extLst>
              <p:ext uri="{D42A27DB-BD31-4B8C-83A1-F6EECF244321}">
                <p14:modId xmlns:p14="http://schemas.microsoft.com/office/powerpoint/2010/main" val="3967542839"/>
              </p:ext>
            </p:extLst>
          </p:nvPr>
        </p:nvGraphicFramePr>
        <p:xfrm>
          <a:off x="0" y="0"/>
          <a:ext cx="9144000" cy="6858000"/>
        </p:xfrm>
        <a:graphic>
          <a:graphicData uri="http://schemas.openxmlformats.org/drawingml/2006/table">
            <a:tbl>
              <a:tblPr firstRow="1" bandRow="1">
                <a:tableStyleId>{5940675A-B579-460E-94D1-54222C63F5DA}</a:tableStyleId>
              </a:tblPr>
              <a:tblGrid>
                <a:gridCol w="4572000">
                  <a:extLst>
                    <a:ext uri="{9D8B030D-6E8A-4147-A177-3AD203B41FA5}">
                      <a16:colId xmlns:a16="http://schemas.microsoft.com/office/drawing/2014/main" val="4076655639"/>
                    </a:ext>
                  </a:extLst>
                </a:gridCol>
                <a:gridCol w="4572000">
                  <a:extLst>
                    <a:ext uri="{9D8B030D-6E8A-4147-A177-3AD203B41FA5}">
                      <a16:colId xmlns:a16="http://schemas.microsoft.com/office/drawing/2014/main" val="2370179087"/>
                    </a:ext>
                  </a:extLst>
                </a:gridCol>
              </a:tblGrid>
              <a:tr h="3429000">
                <a:tc>
                  <a:txBody>
                    <a:bodyPr/>
                    <a:lstStyle/>
                    <a:p>
                      <a:endParaRPr lang="en-GB" dirty="0"/>
                    </a:p>
                  </a:txBody>
                  <a:tcPr/>
                </a:tc>
                <a:tc>
                  <a:txBody>
                    <a:bodyPr/>
                    <a:lstStyle/>
                    <a:p>
                      <a:endParaRPr lang="en-GB"/>
                    </a:p>
                  </a:txBody>
                  <a:tcPr/>
                </a:tc>
                <a:extLst>
                  <a:ext uri="{0D108BD9-81ED-4DB2-BD59-A6C34878D82A}">
                    <a16:rowId xmlns:a16="http://schemas.microsoft.com/office/drawing/2014/main" val="3426437429"/>
                  </a:ext>
                </a:extLst>
              </a:tr>
              <a:tr h="3429000">
                <a:tc>
                  <a:txBody>
                    <a:bodyPr/>
                    <a:lstStyle/>
                    <a:p>
                      <a:endParaRPr lang="en-GB"/>
                    </a:p>
                  </a:txBody>
                  <a:tcPr/>
                </a:tc>
                <a:tc>
                  <a:txBody>
                    <a:bodyPr/>
                    <a:lstStyle/>
                    <a:p>
                      <a:endParaRPr lang="en-GB" dirty="0"/>
                    </a:p>
                  </a:txBody>
                  <a:tcPr/>
                </a:tc>
                <a:extLst>
                  <a:ext uri="{0D108BD9-81ED-4DB2-BD59-A6C34878D82A}">
                    <a16:rowId xmlns:a16="http://schemas.microsoft.com/office/drawing/2014/main" val="3752546554"/>
                  </a:ext>
                </a:extLst>
              </a:tr>
            </a:tbl>
          </a:graphicData>
        </a:graphic>
      </p:graphicFrame>
      <p:pic>
        <p:nvPicPr>
          <p:cNvPr id="3074" name="Picture 2" descr="http://blog.nationalarchives.gov.uk/wp-content/uploads/2015/06/Aerial-1.jpg">
            <a:extLst>
              <a:ext uri="{FF2B5EF4-FFF2-40B4-BE49-F238E27FC236}">
                <a16:creationId xmlns:a16="http://schemas.microsoft.com/office/drawing/2014/main" id="{5892F78C-C3C7-4634-8F67-890696CC68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442" y="0"/>
            <a:ext cx="3737113" cy="264434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erial photograph showing the ‘lunar’ effect of heavy shelling. (catalogue reference: WO 316/13/26)">
            <a:extLst>
              <a:ext uri="{FF2B5EF4-FFF2-40B4-BE49-F238E27FC236}">
                <a16:creationId xmlns:a16="http://schemas.microsoft.com/office/drawing/2014/main" id="{D760E85C-3679-4B46-9559-AA6E5720DF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9701" y="0"/>
            <a:ext cx="2564299" cy="341906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media.iwm.org.uk/ciim5/14/710/large_000000.jpg">
            <a:extLst>
              <a:ext uri="{FF2B5EF4-FFF2-40B4-BE49-F238E27FC236}">
                <a16:creationId xmlns:a16="http://schemas.microsoft.com/office/drawing/2014/main" id="{95BF7992-F25C-4355-8274-4286EAA932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429000"/>
            <a:ext cx="2667759" cy="3403638"/>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s://media.iwm.org.uk/ciim5/8/266/large_000000.jpg">
            <a:extLst>
              <a:ext uri="{FF2B5EF4-FFF2-40B4-BE49-F238E27FC236}">
                <a16:creationId xmlns:a16="http://schemas.microsoft.com/office/drawing/2014/main" id="{9427B48C-D08F-41B8-8070-C653D71038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6311" y="3429000"/>
            <a:ext cx="3780185" cy="2830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7657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blog.nationalarchives.gov.uk/wp-content/uploads/2015/06/Aerial-1.jpg">
            <a:extLst>
              <a:ext uri="{FF2B5EF4-FFF2-40B4-BE49-F238E27FC236}">
                <a16:creationId xmlns:a16="http://schemas.microsoft.com/office/drawing/2014/main" id="{5892F78C-C3C7-4634-8F67-890696CC68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8783"/>
            <a:ext cx="9144000" cy="647019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5F754CB-E20C-478F-B2A2-E780157A91E5}"/>
              </a:ext>
            </a:extLst>
          </p:cNvPr>
          <p:cNvSpPr txBox="1"/>
          <p:nvPr/>
        </p:nvSpPr>
        <p:spPr>
          <a:xfrm flipH="1">
            <a:off x="314075" y="4711148"/>
            <a:ext cx="7229724" cy="1754326"/>
          </a:xfrm>
          <a:prstGeom prst="rect">
            <a:avLst/>
          </a:prstGeom>
          <a:noFill/>
        </p:spPr>
        <p:txBody>
          <a:bodyPr wrap="square" rtlCol="0">
            <a:spAutoFit/>
          </a:bodyPr>
          <a:lstStyle/>
          <a:p>
            <a:r>
              <a:rPr lang="en-GB" sz="5400" b="1" dirty="0">
                <a:solidFill>
                  <a:schemeClr val="bg1"/>
                </a:solidFill>
              </a:rPr>
              <a:t>German trenches </a:t>
            </a:r>
          </a:p>
          <a:p>
            <a:r>
              <a:rPr lang="en-GB" sz="5400" b="1" dirty="0">
                <a:solidFill>
                  <a:schemeClr val="bg1"/>
                </a:solidFill>
              </a:rPr>
              <a:t>network</a:t>
            </a:r>
          </a:p>
        </p:txBody>
      </p:sp>
    </p:spTree>
    <p:extLst>
      <p:ext uri="{BB962C8B-B14F-4D97-AF65-F5344CB8AC3E}">
        <p14:creationId xmlns:p14="http://schemas.microsoft.com/office/powerpoint/2010/main" val="1580439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Aerial photograph showing the ‘lunar’ effect of heavy shelling. (catalogue reference: WO 316/13/26)">
            <a:extLst>
              <a:ext uri="{FF2B5EF4-FFF2-40B4-BE49-F238E27FC236}">
                <a16:creationId xmlns:a16="http://schemas.microsoft.com/office/drawing/2014/main" id="{D760E85C-3679-4B46-9559-AA6E5720DF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877"/>
            <a:ext cx="5148470" cy="686462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0701F80-6C12-4F54-964B-AE10A1877F62}"/>
              </a:ext>
            </a:extLst>
          </p:cNvPr>
          <p:cNvSpPr txBox="1"/>
          <p:nvPr/>
        </p:nvSpPr>
        <p:spPr>
          <a:xfrm flipH="1">
            <a:off x="5571875" y="318052"/>
            <a:ext cx="2667664" cy="923330"/>
          </a:xfrm>
          <a:prstGeom prst="rect">
            <a:avLst/>
          </a:prstGeom>
          <a:noFill/>
        </p:spPr>
        <p:txBody>
          <a:bodyPr wrap="square" rtlCol="0">
            <a:spAutoFit/>
          </a:bodyPr>
          <a:lstStyle/>
          <a:p>
            <a:r>
              <a:rPr lang="en-GB" sz="5400" b="1" dirty="0"/>
              <a:t>Shelling</a:t>
            </a:r>
          </a:p>
        </p:txBody>
      </p:sp>
    </p:spTree>
    <p:extLst>
      <p:ext uri="{BB962C8B-B14F-4D97-AF65-F5344CB8AC3E}">
        <p14:creationId xmlns:p14="http://schemas.microsoft.com/office/powerpoint/2010/main" val="2937315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https://media.iwm.org.uk/ciim5/14/710/large_000000.jpg">
            <a:extLst>
              <a:ext uri="{FF2B5EF4-FFF2-40B4-BE49-F238E27FC236}">
                <a16:creationId xmlns:a16="http://schemas.microsoft.com/office/drawing/2014/main" id="{95BF7992-F25C-4355-8274-4286EAA932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377070" cy="686029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23D590D-73CE-424E-8183-E9091B1B0926}"/>
              </a:ext>
            </a:extLst>
          </p:cNvPr>
          <p:cNvSpPr txBox="1"/>
          <p:nvPr/>
        </p:nvSpPr>
        <p:spPr>
          <a:xfrm>
            <a:off x="5555974" y="1331843"/>
            <a:ext cx="3478696" cy="3785652"/>
          </a:xfrm>
          <a:prstGeom prst="rect">
            <a:avLst/>
          </a:prstGeom>
          <a:noFill/>
        </p:spPr>
        <p:txBody>
          <a:bodyPr wrap="square" rtlCol="0">
            <a:spAutoFit/>
          </a:bodyPr>
          <a:lstStyle/>
          <a:p>
            <a:r>
              <a:rPr lang="en-GB" sz="4800" b="1" dirty="0"/>
              <a:t>A mosaic of photographs showing a line of trenches</a:t>
            </a:r>
          </a:p>
        </p:txBody>
      </p:sp>
    </p:spTree>
    <p:extLst>
      <p:ext uri="{BB962C8B-B14F-4D97-AF65-F5344CB8AC3E}">
        <p14:creationId xmlns:p14="http://schemas.microsoft.com/office/powerpoint/2010/main" val="2621086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0" name="Picture 8" descr="https://media.iwm.org.uk/ciim5/8/266/large_000000.jpg">
            <a:extLst>
              <a:ext uri="{FF2B5EF4-FFF2-40B4-BE49-F238E27FC236}">
                <a16:creationId xmlns:a16="http://schemas.microsoft.com/office/drawing/2014/main" id="{9427B48C-D08F-41B8-8070-C653D71038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465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79CF998-8206-45A2-916B-E4AD4067405B}"/>
              </a:ext>
            </a:extLst>
          </p:cNvPr>
          <p:cNvSpPr txBox="1"/>
          <p:nvPr/>
        </p:nvSpPr>
        <p:spPr>
          <a:xfrm flipH="1">
            <a:off x="5661327" y="3120887"/>
            <a:ext cx="7229724" cy="923330"/>
          </a:xfrm>
          <a:prstGeom prst="rect">
            <a:avLst/>
          </a:prstGeom>
          <a:noFill/>
        </p:spPr>
        <p:txBody>
          <a:bodyPr wrap="square" rtlCol="0">
            <a:spAutoFit/>
          </a:bodyPr>
          <a:lstStyle/>
          <a:p>
            <a:r>
              <a:rPr lang="en-GB" sz="5400" b="1" dirty="0">
                <a:solidFill>
                  <a:schemeClr val="bg1"/>
                </a:solidFill>
              </a:rPr>
              <a:t>Gas attack</a:t>
            </a:r>
          </a:p>
        </p:txBody>
      </p:sp>
    </p:spTree>
    <p:extLst>
      <p:ext uri="{BB962C8B-B14F-4D97-AF65-F5344CB8AC3E}">
        <p14:creationId xmlns:p14="http://schemas.microsoft.com/office/powerpoint/2010/main" val="3744933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s://webmail.bristolgrammarschool.org.uk/owa/service.svc/s/GetFileAttachment?id=AAMkAGM3M2U3MDY1LTZlMjgtNDI3MC1iYjhlLTBmMDE4N2RkMjc1ZABGAAAAAAAsZcxhQSxgSob4W30tzxUsBwA4EgK5AkohTIBcFQpDym70AAAAAAEMAAA4EgK5AkohTIBcFQpDym70AABGgffUAAABEgAQAMeXeg3xE6NLjqDEHuJM6Lo%3D&amp;isImagePreview=True&amp;X-OWA-CANARY=9ZlF6_F0fE-IAgvBNmQqOce_S5wBkNUIou3Lr_W4-DSLeiyBvYv3-b-hfF8B2Fy7r_o_-xkCBuA.">
            <a:extLst>
              <a:ext uri="{FF2B5EF4-FFF2-40B4-BE49-F238E27FC236}">
                <a16:creationId xmlns:a16="http://schemas.microsoft.com/office/drawing/2014/main" id="{06D9E593-DB6E-46D9-9471-2F9DFB63DD45}"/>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a:extLst>
              <a:ext uri="{FF2B5EF4-FFF2-40B4-BE49-F238E27FC236}">
                <a16:creationId xmlns:a16="http://schemas.microsoft.com/office/drawing/2014/main" id="{DB680D4B-FB5B-492E-867C-0B1FE8F57CA4}"/>
              </a:ext>
            </a:extLst>
          </p:cNvPr>
          <p:cNvPicPr>
            <a:picLocks noChangeAspect="1"/>
          </p:cNvPicPr>
          <p:nvPr/>
        </p:nvPicPr>
        <p:blipFill>
          <a:blip r:embed="rId2"/>
          <a:stretch>
            <a:fillRect/>
          </a:stretch>
        </p:blipFill>
        <p:spPr>
          <a:xfrm>
            <a:off x="0" y="222230"/>
            <a:ext cx="9144000" cy="6413540"/>
          </a:xfrm>
          <a:prstGeom prst="rect">
            <a:avLst/>
          </a:prstGeom>
        </p:spPr>
      </p:pic>
      <p:sp>
        <p:nvSpPr>
          <p:cNvPr id="4" name="TextBox 3">
            <a:extLst>
              <a:ext uri="{FF2B5EF4-FFF2-40B4-BE49-F238E27FC236}">
                <a16:creationId xmlns:a16="http://schemas.microsoft.com/office/drawing/2014/main" id="{8523FDDB-A705-4C73-9CA0-EA9BF3EEE1E1}"/>
              </a:ext>
            </a:extLst>
          </p:cNvPr>
          <p:cNvSpPr txBox="1"/>
          <p:nvPr/>
        </p:nvSpPr>
        <p:spPr>
          <a:xfrm>
            <a:off x="5396948" y="2367171"/>
            <a:ext cx="3816626" cy="2123658"/>
          </a:xfrm>
          <a:prstGeom prst="rect">
            <a:avLst/>
          </a:prstGeom>
          <a:noFill/>
        </p:spPr>
        <p:txBody>
          <a:bodyPr wrap="square" rtlCol="0">
            <a:spAutoFit/>
          </a:bodyPr>
          <a:lstStyle/>
          <a:p>
            <a:r>
              <a:rPr lang="en-GB" sz="4400" b="1" dirty="0">
                <a:solidFill>
                  <a:schemeClr val="bg1"/>
                </a:solidFill>
              </a:rPr>
              <a:t>Photo processing vehicle, 1916</a:t>
            </a:r>
          </a:p>
        </p:txBody>
      </p:sp>
    </p:spTree>
    <p:extLst>
      <p:ext uri="{BB962C8B-B14F-4D97-AF65-F5344CB8AC3E}">
        <p14:creationId xmlns:p14="http://schemas.microsoft.com/office/powerpoint/2010/main" val="351851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s://webmail.bristolgrammarschool.org.uk/owa/service.svc/s/GetFileAttachment?id=AAMkAGM3M2U3MDY1LTZlMjgtNDI3MC1iYjhlLTBmMDE4N2RkMjc1ZABGAAAAAAAsZcxhQSxgSob4W30tzxUsBwA4EgK5AkohTIBcFQpDym70AAAAAAEMAAA4EgK5AkohTIBcFQpDym70AABGgffUAAABEgAQABVzVhrSWh1PnLAumrwncHY%3D&amp;isImagePreview=True&amp;X-OWA-CANARY=ix7pdPwE_E21Jt2NLy3DgehvrrYBkNUIu7lvPcqOprpycrvLW-clR8KlJrTzD6q91ekyYYIwGsE.">
            <a:extLst>
              <a:ext uri="{FF2B5EF4-FFF2-40B4-BE49-F238E27FC236}">
                <a16:creationId xmlns:a16="http://schemas.microsoft.com/office/drawing/2014/main" id="{96B1EF57-0507-4D02-9B67-A2B35BF05EC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a:extLst>
              <a:ext uri="{FF2B5EF4-FFF2-40B4-BE49-F238E27FC236}">
                <a16:creationId xmlns:a16="http://schemas.microsoft.com/office/drawing/2014/main" id="{0E986A26-BAB8-4770-BD3D-7EC694913B8E}"/>
              </a:ext>
            </a:extLst>
          </p:cNvPr>
          <p:cNvPicPr>
            <a:picLocks noChangeAspect="1"/>
          </p:cNvPicPr>
          <p:nvPr/>
        </p:nvPicPr>
        <p:blipFill>
          <a:blip r:embed="rId2"/>
          <a:stretch>
            <a:fillRect/>
          </a:stretch>
        </p:blipFill>
        <p:spPr>
          <a:xfrm>
            <a:off x="594938" y="0"/>
            <a:ext cx="5051898" cy="6858000"/>
          </a:xfrm>
          <a:prstGeom prst="rect">
            <a:avLst/>
          </a:prstGeom>
        </p:spPr>
      </p:pic>
      <p:sp>
        <p:nvSpPr>
          <p:cNvPr id="4" name="TextBox 3">
            <a:extLst>
              <a:ext uri="{FF2B5EF4-FFF2-40B4-BE49-F238E27FC236}">
                <a16:creationId xmlns:a16="http://schemas.microsoft.com/office/drawing/2014/main" id="{0A4F1F1F-D14C-40DC-9750-A13424DB3D47}"/>
              </a:ext>
            </a:extLst>
          </p:cNvPr>
          <p:cNvSpPr txBox="1"/>
          <p:nvPr/>
        </p:nvSpPr>
        <p:spPr>
          <a:xfrm>
            <a:off x="6082748" y="3866321"/>
            <a:ext cx="3478696" cy="830997"/>
          </a:xfrm>
          <a:prstGeom prst="rect">
            <a:avLst/>
          </a:prstGeom>
          <a:noFill/>
        </p:spPr>
        <p:txBody>
          <a:bodyPr wrap="square" rtlCol="0">
            <a:spAutoFit/>
          </a:bodyPr>
          <a:lstStyle/>
          <a:p>
            <a:r>
              <a:rPr lang="en-GB" sz="4800" b="1" dirty="0"/>
              <a:t>Camera</a:t>
            </a:r>
          </a:p>
        </p:txBody>
      </p:sp>
    </p:spTree>
    <p:extLst>
      <p:ext uri="{BB962C8B-B14F-4D97-AF65-F5344CB8AC3E}">
        <p14:creationId xmlns:p14="http://schemas.microsoft.com/office/powerpoint/2010/main" val="2089791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393ECD-9849-4CDF-B830-1A8CA0CF5C0D}"/>
              </a:ext>
            </a:extLst>
          </p:cNvPr>
          <p:cNvSpPr/>
          <p:nvPr/>
        </p:nvSpPr>
        <p:spPr>
          <a:xfrm>
            <a:off x="340415" y="1520688"/>
            <a:ext cx="8535229" cy="4832092"/>
          </a:xfrm>
          <a:prstGeom prst="rect">
            <a:avLst/>
          </a:prstGeom>
        </p:spPr>
        <p:txBody>
          <a:bodyPr wrap="square">
            <a:spAutoFit/>
          </a:bodyPr>
          <a:lstStyle/>
          <a:p>
            <a:r>
              <a:rPr lang="en-GB" sz="2200" dirty="0"/>
              <a:t>At the start of the First World War in 1914,  people had only been successfully flying aeroplanes for ten years. Aircraft were basic machines, made of wood, canvas and wires,  which were not able to travel very far or very fast. The aeroplanes were </a:t>
            </a:r>
            <a:r>
              <a:rPr lang="en-GB" sz="2200" b="1" dirty="0"/>
              <a:t>biplanes</a:t>
            </a:r>
            <a:r>
              <a:rPr lang="en-GB" sz="2200" dirty="0"/>
              <a:t>, as the technology of that time had not developed materials that could be strong enough but also light enough to withstand the mechanics of flight. </a:t>
            </a:r>
          </a:p>
          <a:p>
            <a:endParaRPr lang="en-GB" sz="2200" dirty="0"/>
          </a:p>
          <a:p>
            <a:r>
              <a:rPr lang="en-GB" sz="2200" dirty="0"/>
              <a:t>Most of the planes could only carry the pilot although, as time went on, they were able to carry two people. The </a:t>
            </a:r>
            <a:r>
              <a:rPr lang="en-GB" sz="2200" b="1" dirty="0" err="1"/>
              <a:t>Sopwith</a:t>
            </a:r>
            <a:r>
              <a:rPr lang="en-GB" sz="2200" b="1" dirty="0"/>
              <a:t> Camel </a:t>
            </a:r>
            <a:r>
              <a:rPr lang="en-GB" sz="2200" dirty="0"/>
              <a:t>was typical of the type of aircraft used in in the First World War made out of fabric-covered wooden surfaces. Its fuel tank was located at the rear of the aircraft, which made the position of its </a:t>
            </a:r>
            <a:r>
              <a:rPr lang="en-GB" sz="2200" b="1" dirty="0"/>
              <a:t>centre of mass </a:t>
            </a:r>
            <a:r>
              <a:rPr lang="en-GB" sz="2200" dirty="0"/>
              <a:t>vary significantly with changing fuel load, earning it a reputation for being difficult to fly. </a:t>
            </a:r>
          </a:p>
          <a:p>
            <a:endParaRPr lang="en-GB" sz="2200" dirty="0"/>
          </a:p>
        </p:txBody>
      </p:sp>
      <p:sp>
        <p:nvSpPr>
          <p:cNvPr id="7" name="Rectangle 6">
            <a:extLst>
              <a:ext uri="{FF2B5EF4-FFF2-40B4-BE49-F238E27FC236}">
                <a16:creationId xmlns:a16="http://schemas.microsoft.com/office/drawing/2014/main" id="{8C969603-69AB-4874-B3E9-B2DF8CEF2222}"/>
              </a:ext>
            </a:extLst>
          </p:cNvPr>
          <p:cNvSpPr/>
          <p:nvPr/>
        </p:nvSpPr>
        <p:spPr>
          <a:xfrm>
            <a:off x="125481" y="254291"/>
            <a:ext cx="8899250" cy="954107"/>
          </a:xfrm>
          <a:prstGeom prst="rect">
            <a:avLst/>
          </a:prstGeom>
          <a:solidFill>
            <a:srgbClr val="FFFF00"/>
          </a:solidFill>
        </p:spPr>
        <p:txBody>
          <a:bodyPr wrap="square">
            <a:spAutoFit/>
          </a:bodyPr>
          <a:lstStyle/>
          <a:p>
            <a:pPr algn="ctr"/>
            <a:r>
              <a:rPr lang="en-GB" sz="2800" b="1" dirty="0"/>
              <a:t>EQ: </a:t>
            </a:r>
            <a:r>
              <a:rPr lang="en-GB" sz="2800" dirty="0"/>
              <a:t>How important was the use of aircraft to Allied victory in World War I?</a:t>
            </a:r>
          </a:p>
        </p:txBody>
      </p:sp>
    </p:spTree>
    <p:extLst>
      <p:ext uri="{BB962C8B-B14F-4D97-AF65-F5344CB8AC3E}">
        <p14:creationId xmlns:p14="http://schemas.microsoft.com/office/powerpoint/2010/main" val="1099758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world war I pilot">
            <a:extLst>
              <a:ext uri="{FF2B5EF4-FFF2-40B4-BE49-F238E27FC236}">
                <a16:creationId xmlns:a16="http://schemas.microsoft.com/office/drawing/2014/main" id="{6CF06376-4071-45AE-9039-F07111AF48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011" y="0"/>
            <a:ext cx="8773145" cy="6847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7805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4A92F-EB96-4550-9C09-8AC4B1E72C7A}"/>
              </a:ext>
            </a:extLst>
          </p:cNvPr>
          <p:cNvSpPr>
            <a:spLocks noGrp="1"/>
          </p:cNvSpPr>
          <p:nvPr>
            <p:ph type="title"/>
          </p:nvPr>
        </p:nvSpPr>
        <p:spPr>
          <a:xfrm>
            <a:off x="419928" y="206100"/>
            <a:ext cx="8237054" cy="857387"/>
          </a:xfrm>
        </p:spPr>
        <p:txBody>
          <a:bodyPr/>
          <a:lstStyle/>
          <a:p>
            <a:r>
              <a:rPr lang="en-GB" dirty="0"/>
              <a:t>The origins of the RAF: World War I</a:t>
            </a:r>
          </a:p>
        </p:txBody>
      </p:sp>
      <p:sp>
        <p:nvSpPr>
          <p:cNvPr id="3" name="Rectangle 2">
            <a:extLst>
              <a:ext uri="{FF2B5EF4-FFF2-40B4-BE49-F238E27FC236}">
                <a16:creationId xmlns:a16="http://schemas.microsoft.com/office/drawing/2014/main" id="{84393ECD-9849-4CDF-B830-1A8CA0CF5C0D}"/>
              </a:ext>
            </a:extLst>
          </p:cNvPr>
          <p:cNvSpPr/>
          <p:nvPr/>
        </p:nvSpPr>
        <p:spPr>
          <a:xfrm>
            <a:off x="176418" y="1500809"/>
            <a:ext cx="8724073" cy="4832092"/>
          </a:xfrm>
          <a:prstGeom prst="rect">
            <a:avLst/>
          </a:prstGeom>
        </p:spPr>
        <p:txBody>
          <a:bodyPr wrap="square">
            <a:spAutoFit/>
          </a:bodyPr>
          <a:lstStyle/>
          <a:p>
            <a:r>
              <a:rPr lang="en-GB" sz="2200" dirty="0"/>
              <a:t>The </a:t>
            </a:r>
            <a:r>
              <a:rPr lang="en-GB" sz="2200" dirty="0" err="1"/>
              <a:t>Sopwith</a:t>
            </a:r>
            <a:r>
              <a:rPr lang="en-GB" sz="2200" dirty="0"/>
              <a:t> Camel was a biplane – that is, it had  </a:t>
            </a:r>
            <a:r>
              <a:rPr lang="en-GB" sz="2200" b="1" dirty="0"/>
              <a:t>two sets of wings</a:t>
            </a:r>
            <a:r>
              <a:rPr lang="en-GB" sz="2200" dirty="0"/>
              <a:t>. Early aircraft were built in this  way due to the weakness of the materials of the time. Metal in production during that period was too heavy, especially for the low-powered engines available.  By having two wings, the stress on a single wing was reduced; therefore, by sharing the load, the wings were less likely to snap. It would take more powerful engines and stronger materials before the more modern aircraft would be possible. </a:t>
            </a:r>
          </a:p>
          <a:p>
            <a:endParaRPr lang="en-GB" sz="2200" dirty="0"/>
          </a:p>
          <a:p>
            <a:r>
              <a:rPr lang="en-GB" sz="2200" dirty="0"/>
              <a:t>Despite the limitations of the early aircraft, they still provided a unique view of what was happening on the ground, and this led to the formation of the </a:t>
            </a:r>
            <a:r>
              <a:rPr lang="en-GB" sz="2200" b="1" dirty="0"/>
              <a:t>Royal Flying Corps </a:t>
            </a:r>
            <a:r>
              <a:rPr lang="en-GB" sz="2200" dirty="0"/>
              <a:t>(RFC) as part of the British Army in April 1912. The Royal Navy formed its own Air Service (</a:t>
            </a:r>
            <a:r>
              <a:rPr lang="en-GB" sz="2200" b="1" dirty="0"/>
              <a:t>RNAS</a:t>
            </a:r>
            <a:r>
              <a:rPr lang="en-GB" sz="2200" dirty="0"/>
              <a:t>) just before the war. Nonetheless, when the war started, Britain only had around </a:t>
            </a:r>
            <a:r>
              <a:rPr lang="en-GB" sz="2200" b="1" dirty="0"/>
              <a:t>200</a:t>
            </a:r>
            <a:r>
              <a:rPr lang="en-GB" sz="2200" dirty="0"/>
              <a:t> working aircraft as part of its military. </a:t>
            </a:r>
          </a:p>
        </p:txBody>
      </p:sp>
      <p:sp>
        <p:nvSpPr>
          <p:cNvPr id="4" name="Rectangle 3">
            <a:extLst>
              <a:ext uri="{FF2B5EF4-FFF2-40B4-BE49-F238E27FC236}">
                <a16:creationId xmlns:a16="http://schemas.microsoft.com/office/drawing/2014/main" id="{3D7E1EC7-04AC-457D-8A48-013A065F1E99}"/>
              </a:ext>
            </a:extLst>
          </p:cNvPr>
          <p:cNvSpPr/>
          <p:nvPr/>
        </p:nvSpPr>
        <p:spPr>
          <a:xfrm>
            <a:off x="125481" y="254291"/>
            <a:ext cx="8899250" cy="954107"/>
          </a:xfrm>
          <a:prstGeom prst="rect">
            <a:avLst/>
          </a:prstGeom>
          <a:solidFill>
            <a:srgbClr val="FFFF00"/>
          </a:solidFill>
        </p:spPr>
        <p:txBody>
          <a:bodyPr wrap="square">
            <a:spAutoFit/>
          </a:bodyPr>
          <a:lstStyle/>
          <a:p>
            <a:pPr algn="ctr"/>
            <a:r>
              <a:rPr lang="en-GB" sz="2800" b="1" dirty="0"/>
              <a:t>EQ: </a:t>
            </a:r>
            <a:r>
              <a:rPr lang="en-GB" sz="2800" dirty="0"/>
              <a:t>How important was the use of aircraft to Allied victory in World War I?</a:t>
            </a:r>
          </a:p>
        </p:txBody>
      </p:sp>
    </p:spTree>
    <p:extLst>
      <p:ext uri="{BB962C8B-B14F-4D97-AF65-F5344CB8AC3E}">
        <p14:creationId xmlns:p14="http://schemas.microsoft.com/office/powerpoint/2010/main" val="2097277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33AD9B-15E1-4E5F-81B0-3864A43E4919}"/>
              </a:ext>
            </a:extLst>
          </p:cNvPr>
          <p:cNvSpPr>
            <a:spLocks noGrp="1"/>
          </p:cNvSpPr>
          <p:nvPr>
            <p:ph idx="1"/>
          </p:nvPr>
        </p:nvSpPr>
        <p:spPr>
          <a:xfrm>
            <a:off x="628650" y="1348388"/>
            <a:ext cx="7886700" cy="1583497"/>
          </a:xfrm>
          <a:ln>
            <a:solidFill>
              <a:schemeClr val="accent1"/>
            </a:solidFill>
          </a:ln>
        </p:spPr>
        <p:txBody>
          <a:bodyPr/>
          <a:lstStyle/>
          <a:p>
            <a:r>
              <a:rPr lang="en-GB" dirty="0"/>
              <a:t>Complete the table outlining the three main roles of aircraft in World War I </a:t>
            </a:r>
          </a:p>
          <a:p>
            <a:r>
              <a:rPr lang="en-GB" dirty="0"/>
              <a:t>Start with ‘An Aerial View’</a:t>
            </a:r>
          </a:p>
        </p:txBody>
      </p:sp>
      <p:pic>
        <p:nvPicPr>
          <p:cNvPr id="4" name="Picture 3">
            <a:extLst>
              <a:ext uri="{FF2B5EF4-FFF2-40B4-BE49-F238E27FC236}">
                <a16:creationId xmlns:a16="http://schemas.microsoft.com/office/drawing/2014/main" id="{856D3FCE-8E52-4FC9-919F-952E2FC595F8}"/>
              </a:ext>
            </a:extLst>
          </p:cNvPr>
          <p:cNvPicPr>
            <a:picLocks noChangeAspect="1"/>
          </p:cNvPicPr>
          <p:nvPr/>
        </p:nvPicPr>
        <p:blipFill rotWithShape="1">
          <a:blip r:embed="rId2"/>
          <a:srcRect l="20000" t="17343" r="19022" b="15411"/>
          <a:stretch/>
        </p:blipFill>
        <p:spPr>
          <a:xfrm>
            <a:off x="1535596" y="3106583"/>
            <a:ext cx="6072808" cy="3767090"/>
          </a:xfrm>
          <a:prstGeom prst="rect">
            <a:avLst/>
          </a:prstGeom>
        </p:spPr>
      </p:pic>
      <p:sp>
        <p:nvSpPr>
          <p:cNvPr id="7" name="Rectangle 6">
            <a:extLst>
              <a:ext uri="{FF2B5EF4-FFF2-40B4-BE49-F238E27FC236}">
                <a16:creationId xmlns:a16="http://schemas.microsoft.com/office/drawing/2014/main" id="{E1133568-7BC2-4325-9281-7E5597023966}"/>
              </a:ext>
            </a:extLst>
          </p:cNvPr>
          <p:cNvSpPr/>
          <p:nvPr/>
        </p:nvSpPr>
        <p:spPr>
          <a:xfrm>
            <a:off x="122375" y="219583"/>
            <a:ext cx="8899250" cy="954107"/>
          </a:xfrm>
          <a:prstGeom prst="rect">
            <a:avLst/>
          </a:prstGeom>
          <a:solidFill>
            <a:srgbClr val="FFFF00"/>
          </a:solidFill>
        </p:spPr>
        <p:txBody>
          <a:bodyPr wrap="square">
            <a:spAutoFit/>
          </a:bodyPr>
          <a:lstStyle/>
          <a:p>
            <a:pPr algn="ctr"/>
            <a:r>
              <a:rPr lang="en-GB" sz="2800" b="1" dirty="0"/>
              <a:t>EQ: </a:t>
            </a:r>
            <a:r>
              <a:rPr lang="en-GB" sz="2800" dirty="0"/>
              <a:t>How important was the use of aircraft to Allied victory in World War I?</a:t>
            </a:r>
          </a:p>
        </p:txBody>
      </p:sp>
    </p:spTree>
    <p:extLst>
      <p:ext uri="{BB962C8B-B14F-4D97-AF65-F5344CB8AC3E}">
        <p14:creationId xmlns:p14="http://schemas.microsoft.com/office/powerpoint/2010/main" val="1409266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9EBF9CD5-E6FF-4374-B59B-C84037076EE2}"/>
              </a:ext>
            </a:extLst>
          </p:cNvPr>
          <p:cNvGraphicFramePr>
            <a:graphicFrameLocks noGrp="1"/>
          </p:cNvGraphicFramePr>
          <p:nvPr>
            <p:extLst>
              <p:ext uri="{D42A27DB-BD31-4B8C-83A1-F6EECF244321}">
                <p14:modId xmlns:p14="http://schemas.microsoft.com/office/powerpoint/2010/main" val="2486281720"/>
              </p:ext>
            </p:extLst>
          </p:nvPr>
        </p:nvGraphicFramePr>
        <p:xfrm>
          <a:off x="159026" y="99420"/>
          <a:ext cx="8855765" cy="6675120"/>
        </p:xfrm>
        <a:graphic>
          <a:graphicData uri="http://schemas.openxmlformats.org/drawingml/2006/table">
            <a:tbl>
              <a:tblPr firstRow="1" bandRow="1">
                <a:tableStyleId>{5940675A-B579-460E-94D1-54222C63F5DA}</a:tableStyleId>
              </a:tblPr>
              <a:tblGrid>
                <a:gridCol w="1172357">
                  <a:extLst>
                    <a:ext uri="{9D8B030D-6E8A-4147-A177-3AD203B41FA5}">
                      <a16:colId xmlns:a16="http://schemas.microsoft.com/office/drawing/2014/main" val="1370247519"/>
                    </a:ext>
                  </a:extLst>
                </a:gridCol>
                <a:gridCol w="4195961">
                  <a:extLst>
                    <a:ext uri="{9D8B030D-6E8A-4147-A177-3AD203B41FA5}">
                      <a16:colId xmlns:a16="http://schemas.microsoft.com/office/drawing/2014/main" val="1955751802"/>
                    </a:ext>
                  </a:extLst>
                </a:gridCol>
                <a:gridCol w="2438231">
                  <a:extLst>
                    <a:ext uri="{9D8B030D-6E8A-4147-A177-3AD203B41FA5}">
                      <a16:colId xmlns:a16="http://schemas.microsoft.com/office/drawing/2014/main" val="3649022447"/>
                    </a:ext>
                  </a:extLst>
                </a:gridCol>
                <a:gridCol w="1049216">
                  <a:extLst>
                    <a:ext uri="{9D8B030D-6E8A-4147-A177-3AD203B41FA5}">
                      <a16:colId xmlns:a16="http://schemas.microsoft.com/office/drawing/2014/main" val="407644354"/>
                    </a:ext>
                  </a:extLst>
                </a:gridCol>
              </a:tblGrid>
              <a:tr h="526412">
                <a:tc>
                  <a:txBody>
                    <a:bodyPr/>
                    <a:lstStyle/>
                    <a:p>
                      <a:r>
                        <a:rPr lang="en-GB" b="1" dirty="0"/>
                        <a:t>Aircraft Role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Impact on the war</a:t>
                      </a:r>
                    </a:p>
                  </a:txBody>
                  <a:tcPr/>
                </a:tc>
                <a:tc>
                  <a:txBody>
                    <a:bodyPr/>
                    <a:lstStyle/>
                    <a:p>
                      <a:r>
                        <a:rPr lang="en-GB" b="1" dirty="0"/>
                        <a:t>Problems/limitations</a:t>
                      </a:r>
                    </a:p>
                  </a:txBody>
                  <a:tcPr/>
                </a:tc>
                <a:tc>
                  <a:txBody>
                    <a:bodyPr/>
                    <a:lstStyle/>
                    <a:p>
                      <a:r>
                        <a:rPr lang="en-GB" sz="1400" b="1" dirty="0"/>
                        <a:t>Importance (1-10)</a:t>
                      </a:r>
                    </a:p>
                  </a:txBody>
                  <a:tcPr/>
                </a:tc>
                <a:extLst>
                  <a:ext uri="{0D108BD9-81ED-4DB2-BD59-A6C34878D82A}">
                    <a16:rowId xmlns:a16="http://schemas.microsoft.com/office/drawing/2014/main" val="2682006159"/>
                  </a:ext>
                </a:extLst>
              </a:tr>
              <a:tr h="1654437">
                <a:tc>
                  <a:txBody>
                    <a:bodyPr/>
                    <a:lstStyle/>
                    <a:p>
                      <a:r>
                        <a:rPr lang="en-GB" sz="1800" dirty="0" err="1"/>
                        <a:t>Reconnai-ssance</a:t>
                      </a:r>
                      <a:endParaRPr lang="en-GB" sz="1800" dirty="0"/>
                    </a:p>
                  </a:txBody>
                  <a:tcPr/>
                </a:tc>
                <a:tc>
                  <a:txBody>
                    <a:bodyPr/>
                    <a:lstStyle/>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txBody>
                  <a:tcPr/>
                </a:tc>
                <a:tc>
                  <a:txBody>
                    <a:bodyPr/>
                    <a:lstStyle/>
                    <a:p>
                      <a:endParaRPr lang="en-GB" sz="1400" dirty="0"/>
                    </a:p>
                  </a:txBody>
                  <a:tcPr/>
                </a:tc>
                <a:tc>
                  <a:txBody>
                    <a:bodyPr/>
                    <a:lstStyle/>
                    <a:p>
                      <a:endParaRPr lang="en-GB" sz="1400" dirty="0"/>
                    </a:p>
                  </a:txBody>
                  <a:tcPr/>
                </a:tc>
                <a:extLst>
                  <a:ext uri="{0D108BD9-81ED-4DB2-BD59-A6C34878D82A}">
                    <a16:rowId xmlns:a16="http://schemas.microsoft.com/office/drawing/2014/main" val="2923044022"/>
                  </a:ext>
                </a:extLst>
              </a:tr>
              <a:tr h="1829908">
                <a:tc>
                  <a:txBody>
                    <a:bodyPr/>
                    <a:lstStyle/>
                    <a:p>
                      <a:r>
                        <a:rPr lang="en-GB" dirty="0"/>
                        <a:t>Leaflet-dropping</a:t>
                      </a:r>
                    </a:p>
                  </a:txBody>
                  <a:tcPr/>
                </a:tc>
                <a:tc>
                  <a:txBody>
                    <a:bodyPr/>
                    <a:lstStyle/>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txBody>
                  <a:tcPr/>
                </a:tc>
                <a:tc>
                  <a:txBody>
                    <a:bodyPr/>
                    <a:lstStyle/>
                    <a:p>
                      <a:endParaRPr lang="en-GB" sz="1400" dirty="0"/>
                    </a:p>
                  </a:txBody>
                  <a:tcPr/>
                </a:tc>
                <a:tc>
                  <a:txBody>
                    <a:bodyPr/>
                    <a:lstStyle/>
                    <a:p>
                      <a:endParaRPr lang="en-GB" sz="1400" dirty="0"/>
                    </a:p>
                  </a:txBody>
                  <a:tcPr/>
                </a:tc>
                <a:extLst>
                  <a:ext uri="{0D108BD9-81ED-4DB2-BD59-A6C34878D82A}">
                    <a16:rowId xmlns:a16="http://schemas.microsoft.com/office/drawing/2014/main" val="2739031229"/>
                  </a:ext>
                </a:extLst>
              </a:tr>
              <a:tr h="1704215">
                <a:tc>
                  <a:txBody>
                    <a:bodyPr/>
                    <a:lstStyle/>
                    <a:p>
                      <a:r>
                        <a:rPr lang="en-GB" dirty="0"/>
                        <a:t>Air defence of Britain</a:t>
                      </a:r>
                    </a:p>
                  </a:txBody>
                  <a:tcPr/>
                </a:tc>
                <a:tc>
                  <a:txBody>
                    <a:bodyPr/>
                    <a:lstStyle/>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txBody>
                  <a:tcPr/>
                </a:tc>
                <a:tc>
                  <a:txBody>
                    <a:bodyPr/>
                    <a:lstStyle/>
                    <a:p>
                      <a:endParaRPr lang="en-GB" sz="1400" dirty="0"/>
                    </a:p>
                  </a:txBody>
                  <a:tcPr>
                    <a:solidFill>
                      <a:schemeClr val="bg1">
                        <a:lumMod val="75000"/>
                      </a:schemeClr>
                    </a:solidFill>
                  </a:tcPr>
                </a:tc>
                <a:tc>
                  <a:txBody>
                    <a:bodyPr/>
                    <a:lstStyle/>
                    <a:p>
                      <a:endParaRPr lang="en-GB" sz="1400" dirty="0"/>
                    </a:p>
                  </a:txBody>
                  <a:tcPr/>
                </a:tc>
                <a:extLst>
                  <a:ext uri="{0D108BD9-81ED-4DB2-BD59-A6C34878D82A}">
                    <a16:rowId xmlns:a16="http://schemas.microsoft.com/office/drawing/2014/main" val="1926822392"/>
                  </a:ext>
                </a:extLst>
              </a:tr>
            </a:tbl>
          </a:graphicData>
        </a:graphic>
      </p:graphicFrame>
    </p:spTree>
    <p:extLst>
      <p:ext uri="{BB962C8B-B14F-4D97-AF65-F5344CB8AC3E}">
        <p14:creationId xmlns:p14="http://schemas.microsoft.com/office/powerpoint/2010/main" val="245308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9EBF9CD5-E6FF-4374-B59B-C84037076EE2}"/>
              </a:ext>
            </a:extLst>
          </p:cNvPr>
          <p:cNvGraphicFramePr>
            <a:graphicFrameLocks noGrp="1"/>
          </p:cNvGraphicFramePr>
          <p:nvPr>
            <p:extLst>
              <p:ext uri="{D42A27DB-BD31-4B8C-83A1-F6EECF244321}">
                <p14:modId xmlns:p14="http://schemas.microsoft.com/office/powerpoint/2010/main" val="3782547963"/>
              </p:ext>
            </p:extLst>
          </p:nvPr>
        </p:nvGraphicFramePr>
        <p:xfrm>
          <a:off x="159026" y="99420"/>
          <a:ext cx="8855765" cy="5974080"/>
        </p:xfrm>
        <a:graphic>
          <a:graphicData uri="http://schemas.openxmlformats.org/drawingml/2006/table">
            <a:tbl>
              <a:tblPr firstRow="1" bandRow="1">
                <a:tableStyleId>{5940675A-B579-460E-94D1-54222C63F5DA}</a:tableStyleId>
              </a:tblPr>
              <a:tblGrid>
                <a:gridCol w="1172357">
                  <a:extLst>
                    <a:ext uri="{9D8B030D-6E8A-4147-A177-3AD203B41FA5}">
                      <a16:colId xmlns:a16="http://schemas.microsoft.com/office/drawing/2014/main" val="1370247519"/>
                    </a:ext>
                  </a:extLst>
                </a:gridCol>
                <a:gridCol w="4195961">
                  <a:extLst>
                    <a:ext uri="{9D8B030D-6E8A-4147-A177-3AD203B41FA5}">
                      <a16:colId xmlns:a16="http://schemas.microsoft.com/office/drawing/2014/main" val="1955751802"/>
                    </a:ext>
                  </a:extLst>
                </a:gridCol>
                <a:gridCol w="2438231">
                  <a:extLst>
                    <a:ext uri="{9D8B030D-6E8A-4147-A177-3AD203B41FA5}">
                      <a16:colId xmlns:a16="http://schemas.microsoft.com/office/drawing/2014/main" val="3649022447"/>
                    </a:ext>
                  </a:extLst>
                </a:gridCol>
                <a:gridCol w="1049216">
                  <a:extLst>
                    <a:ext uri="{9D8B030D-6E8A-4147-A177-3AD203B41FA5}">
                      <a16:colId xmlns:a16="http://schemas.microsoft.com/office/drawing/2014/main" val="407644354"/>
                    </a:ext>
                  </a:extLst>
                </a:gridCol>
              </a:tblGrid>
              <a:tr h="526412">
                <a:tc>
                  <a:txBody>
                    <a:bodyPr/>
                    <a:lstStyle/>
                    <a:p>
                      <a:r>
                        <a:rPr lang="en-GB" sz="2800" b="1" dirty="0"/>
                        <a:t>Aircraft Role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a:t>Impact on the war</a:t>
                      </a:r>
                    </a:p>
                  </a:txBody>
                  <a:tcPr/>
                </a:tc>
                <a:tc>
                  <a:txBody>
                    <a:bodyPr/>
                    <a:lstStyle/>
                    <a:p>
                      <a:r>
                        <a:rPr lang="en-GB" sz="2800" b="1" dirty="0"/>
                        <a:t>Problems/limitations</a:t>
                      </a:r>
                    </a:p>
                  </a:txBody>
                  <a:tcPr/>
                </a:tc>
                <a:tc>
                  <a:txBody>
                    <a:bodyPr/>
                    <a:lstStyle/>
                    <a:p>
                      <a:r>
                        <a:rPr lang="en-GB" sz="2000" b="1" dirty="0"/>
                        <a:t>Importance (1-10)</a:t>
                      </a:r>
                    </a:p>
                  </a:txBody>
                  <a:tcPr/>
                </a:tc>
                <a:extLst>
                  <a:ext uri="{0D108BD9-81ED-4DB2-BD59-A6C34878D82A}">
                    <a16:rowId xmlns:a16="http://schemas.microsoft.com/office/drawing/2014/main" val="2682006159"/>
                  </a:ext>
                </a:extLst>
              </a:tr>
              <a:tr h="1654437">
                <a:tc>
                  <a:txBody>
                    <a:bodyPr/>
                    <a:lstStyle/>
                    <a:p>
                      <a:r>
                        <a:rPr lang="en-GB" sz="2800" dirty="0" err="1"/>
                        <a:t>Reconnai-ssance</a:t>
                      </a:r>
                      <a:endParaRPr lang="en-GB" sz="2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t>Offered a wider view of the battlefield than observation balloons and could fly behind enemy lines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t>This helped to gather valuable intelligence about the enemy’s position </a:t>
                      </a:r>
                    </a:p>
                    <a:p>
                      <a:endParaRPr lang="en-GB" sz="2000" dirty="0"/>
                    </a:p>
                  </a:txBody>
                  <a:tcPr/>
                </a:tc>
                <a:tc>
                  <a:txBody>
                    <a:bodyPr/>
                    <a:lstStyle/>
                    <a:p>
                      <a:r>
                        <a:rPr lang="en-GB" sz="2000" dirty="0"/>
                        <a:t>Materials were not very strong; few were built (c.200).</a:t>
                      </a:r>
                    </a:p>
                    <a:p>
                      <a:endParaRPr lang="en-GB" sz="2000" dirty="0"/>
                    </a:p>
                    <a:p>
                      <a:r>
                        <a:rPr lang="en-GB" sz="2000" dirty="0"/>
                        <a:t>Early planes could not hold cameras so pilots would have to remember what they saw</a:t>
                      </a:r>
                    </a:p>
                    <a:p>
                      <a:endParaRPr lang="en-GB" sz="2000" dirty="0"/>
                    </a:p>
                    <a:p>
                      <a:r>
                        <a:rPr lang="en-GB" sz="2000" dirty="0"/>
                        <a:t>Pilots were vulnerable to being hit as they flew in straight lines over the battlefield</a:t>
                      </a:r>
                    </a:p>
                    <a:p>
                      <a:endParaRPr lang="en-GB" sz="2000" dirty="0"/>
                    </a:p>
                  </a:txBody>
                  <a:tcPr/>
                </a:tc>
                <a:tc>
                  <a:txBody>
                    <a:bodyPr/>
                    <a:lstStyle/>
                    <a:p>
                      <a:endParaRPr lang="en-GB" sz="2000" dirty="0"/>
                    </a:p>
                  </a:txBody>
                  <a:tcPr/>
                </a:tc>
                <a:extLst>
                  <a:ext uri="{0D108BD9-81ED-4DB2-BD59-A6C34878D82A}">
                    <a16:rowId xmlns:a16="http://schemas.microsoft.com/office/drawing/2014/main" val="2923044022"/>
                  </a:ext>
                </a:extLst>
              </a:tr>
            </a:tbl>
          </a:graphicData>
        </a:graphic>
      </p:graphicFrame>
      <p:sp>
        <p:nvSpPr>
          <p:cNvPr id="2" name="Rectangle 1">
            <a:extLst>
              <a:ext uri="{FF2B5EF4-FFF2-40B4-BE49-F238E27FC236}">
                <a16:creationId xmlns:a16="http://schemas.microsoft.com/office/drawing/2014/main" id="{2157A3C0-2BFE-40B4-83D1-0B52F75D39EA}"/>
              </a:ext>
            </a:extLst>
          </p:cNvPr>
          <p:cNvSpPr/>
          <p:nvPr/>
        </p:nvSpPr>
        <p:spPr>
          <a:xfrm>
            <a:off x="1411356" y="1133061"/>
            <a:ext cx="4075043" cy="24748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B089F40C-F776-4B10-86BC-80DCC33F57D4}"/>
              </a:ext>
            </a:extLst>
          </p:cNvPr>
          <p:cNvSpPr/>
          <p:nvPr/>
        </p:nvSpPr>
        <p:spPr>
          <a:xfrm>
            <a:off x="5607324" y="1133061"/>
            <a:ext cx="2262809" cy="4661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81902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9EBF9CD5-E6FF-4374-B59B-C84037076EE2}"/>
              </a:ext>
            </a:extLst>
          </p:cNvPr>
          <p:cNvGraphicFramePr>
            <a:graphicFrameLocks noGrp="1"/>
          </p:cNvGraphicFramePr>
          <p:nvPr>
            <p:extLst>
              <p:ext uri="{D42A27DB-BD31-4B8C-83A1-F6EECF244321}">
                <p14:modId xmlns:p14="http://schemas.microsoft.com/office/powerpoint/2010/main" val="251735371"/>
              </p:ext>
            </p:extLst>
          </p:nvPr>
        </p:nvGraphicFramePr>
        <p:xfrm>
          <a:off x="159026" y="99420"/>
          <a:ext cx="8855765" cy="6217920"/>
        </p:xfrm>
        <a:graphic>
          <a:graphicData uri="http://schemas.openxmlformats.org/drawingml/2006/table">
            <a:tbl>
              <a:tblPr firstRow="1" bandRow="1">
                <a:tableStyleId>{5940675A-B579-460E-94D1-54222C63F5DA}</a:tableStyleId>
              </a:tblPr>
              <a:tblGrid>
                <a:gridCol w="1172357">
                  <a:extLst>
                    <a:ext uri="{9D8B030D-6E8A-4147-A177-3AD203B41FA5}">
                      <a16:colId xmlns:a16="http://schemas.microsoft.com/office/drawing/2014/main" val="1370247519"/>
                    </a:ext>
                  </a:extLst>
                </a:gridCol>
                <a:gridCol w="4195961">
                  <a:extLst>
                    <a:ext uri="{9D8B030D-6E8A-4147-A177-3AD203B41FA5}">
                      <a16:colId xmlns:a16="http://schemas.microsoft.com/office/drawing/2014/main" val="1955751802"/>
                    </a:ext>
                  </a:extLst>
                </a:gridCol>
                <a:gridCol w="2438231">
                  <a:extLst>
                    <a:ext uri="{9D8B030D-6E8A-4147-A177-3AD203B41FA5}">
                      <a16:colId xmlns:a16="http://schemas.microsoft.com/office/drawing/2014/main" val="3649022447"/>
                    </a:ext>
                  </a:extLst>
                </a:gridCol>
                <a:gridCol w="1049216">
                  <a:extLst>
                    <a:ext uri="{9D8B030D-6E8A-4147-A177-3AD203B41FA5}">
                      <a16:colId xmlns:a16="http://schemas.microsoft.com/office/drawing/2014/main" val="407644354"/>
                    </a:ext>
                  </a:extLst>
                </a:gridCol>
              </a:tblGrid>
              <a:tr h="526412">
                <a:tc>
                  <a:txBody>
                    <a:bodyPr/>
                    <a:lstStyle/>
                    <a:p>
                      <a:r>
                        <a:rPr lang="en-GB" sz="2800" b="1" dirty="0"/>
                        <a:t>Aircraft Role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a:t>Impact on the war</a:t>
                      </a:r>
                    </a:p>
                  </a:txBody>
                  <a:tcPr/>
                </a:tc>
                <a:tc>
                  <a:txBody>
                    <a:bodyPr/>
                    <a:lstStyle/>
                    <a:p>
                      <a:r>
                        <a:rPr lang="en-GB" sz="2800" b="1" dirty="0"/>
                        <a:t>Problems/limitations</a:t>
                      </a:r>
                    </a:p>
                  </a:txBody>
                  <a:tcPr/>
                </a:tc>
                <a:tc>
                  <a:txBody>
                    <a:bodyPr/>
                    <a:lstStyle/>
                    <a:p>
                      <a:r>
                        <a:rPr lang="en-GB" sz="2000" b="1" dirty="0"/>
                        <a:t>Importance (1-10)</a:t>
                      </a:r>
                    </a:p>
                  </a:txBody>
                  <a:tcPr/>
                </a:tc>
                <a:extLst>
                  <a:ext uri="{0D108BD9-81ED-4DB2-BD59-A6C34878D82A}">
                    <a16:rowId xmlns:a16="http://schemas.microsoft.com/office/drawing/2014/main" val="2682006159"/>
                  </a:ext>
                </a:extLst>
              </a:tr>
              <a:tr h="1654437">
                <a:tc>
                  <a:txBody>
                    <a:bodyPr/>
                    <a:lstStyle/>
                    <a:p>
                      <a:r>
                        <a:rPr lang="en-GB" sz="2800" dirty="0"/>
                        <a:t>Leaflet Dropping</a:t>
                      </a:r>
                    </a:p>
                    <a:p>
                      <a:endParaRPr lang="en-GB" sz="2800" dirty="0"/>
                    </a:p>
                    <a:p>
                      <a:endParaRPr lang="en-GB" sz="2800" dirty="0"/>
                    </a:p>
                    <a:p>
                      <a:endParaRPr lang="en-GB" sz="2800" dirty="0"/>
                    </a:p>
                    <a:p>
                      <a:endParaRPr lang="en-GB" sz="2800" dirty="0"/>
                    </a:p>
                    <a:p>
                      <a:endParaRPr lang="en-GB" sz="2800" dirty="0"/>
                    </a:p>
                    <a:p>
                      <a:endParaRPr lang="en-GB" sz="2800" dirty="0"/>
                    </a:p>
                    <a:p>
                      <a:endParaRPr lang="en-GB" sz="2800" dirty="0"/>
                    </a:p>
                    <a:p>
                      <a:endParaRPr lang="en-GB" sz="2800" dirty="0"/>
                    </a:p>
                    <a:p>
                      <a:endParaRPr lang="en-GB" sz="2800" dirty="0"/>
                    </a:p>
                  </a:txBody>
                  <a:tcPr/>
                </a:tc>
                <a:tc>
                  <a:txBody>
                    <a:bodyPr/>
                    <a:lstStyle/>
                    <a:p>
                      <a:r>
                        <a:rPr lang="en-GB" sz="2200" dirty="0"/>
                        <a:t>Designed to be a morale-boost - aircraft were used to drop leaflets of support over occupied Belgium, France and Italy</a:t>
                      </a:r>
                    </a:p>
                    <a:p>
                      <a:endParaRPr lang="en-GB" sz="2200" dirty="0"/>
                    </a:p>
                    <a:p>
                      <a:r>
                        <a:rPr lang="en-GB" sz="2200" dirty="0"/>
                        <a:t>Helped to weaken morale on the enemy side as part of ‘psychological warfare’</a:t>
                      </a:r>
                    </a:p>
                    <a:p>
                      <a:endParaRPr lang="en-GB" sz="2200" dirty="0"/>
                    </a:p>
                    <a:p>
                      <a:r>
                        <a:rPr lang="en-GB" sz="2200" dirty="0"/>
                        <a:t>It pushed designers to find ways for aircraft to carry more, and for pilots to be able to drop cargo or other items while still flying</a:t>
                      </a:r>
                    </a:p>
                  </a:txBody>
                  <a:tcPr/>
                </a:tc>
                <a:tc>
                  <a:txBody>
                    <a:bodyPr/>
                    <a:lstStyle/>
                    <a:p>
                      <a:r>
                        <a:rPr lang="en-GB" sz="2200" dirty="0"/>
                        <a:t>Inaccuracy</a:t>
                      </a:r>
                    </a:p>
                    <a:p>
                      <a:endParaRPr lang="en-GB" sz="2200" dirty="0"/>
                    </a:p>
                    <a:p>
                      <a:r>
                        <a:rPr lang="en-GB" sz="2200" dirty="0"/>
                        <a:t>‘Psychological’ impact is difficult to quantify</a:t>
                      </a:r>
                    </a:p>
                  </a:txBody>
                  <a:tcPr/>
                </a:tc>
                <a:tc>
                  <a:txBody>
                    <a:bodyPr/>
                    <a:lstStyle/>
                    <a:p>
                      <a:endParaRPr lang="en-GB" sz="2000" dirty="0"/>
                    </a:p>
                  </a:txBody>
                  <a:tcPr/>
                </a:tc>
                <a:extLst>
                  <a:ext uri="{0D108BD9-81ED-4DB2-BD59-A6C34878D82A}">
                    <a16:rowId xmlns:a16="http://schemas.microsoft.com/office/drawing/2014/main" val="2923044022"/>
                  </a:ext>
                </a:extLst>
              </a:tr>
            </a:tbl>
          </a:graphicData>
        </a:graphic>
      </p:graphicFrame>
      <p:sp>
        <p:nvSpPr>
          <p:cNvPr id="2" name="Rectangle 1">
            <a:extLst>
              <a:ext uri="{FF2B5EF4-FFF2-40B4-BE49-F238E27FC236}">
                <a16:creationId xmlns:a16="http://schemas.microsoft.com/office/drawing/2014/main" id="{2157A3C0-2BFE-40B4-83D1-0B52F75D39EA}"/>
              </a:ext>
            </a:extLst>
          </p:cNvPr>
          <p:cNvSpPr/>
          <p:nvPr/>
        </p:nvSpPr>
        <p:spPr>
          <a:xfrm>
            <a:off x="1411356" y="1133061"/>
            <a:ext cx="4075043" cy="4422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B089F40C-F776-4B10-86BC-80DCC33F57D4}"/>
              </a:ext>
            </a:extLst>
          </p:cNvPr>
          <p:cNvSpPr/>
          <p:nvPr/>
        </p:nvSpPr>
        <p:spPr>
          <a:xfrm>
            <a:off x="5607324" y="1133062"/>
            <a:ext cx="2262809" cy="42241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8507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9EBF9CD5-E6FF-4374-B59B-C84037076EE2}"/>
              </a:ext>
            </a:extLst>
          </p:cNvPr>
          <p:cNvGraphicFramePr>
            <a:graphicFrameLocks noGrp="1"/>
          </p:cNvGraphicFramePr>
          <p:nvPr>
            <p:extLst>
              <p:ext uri="{D42A27DB-BD31-4B8C-83A1-F6EECF244321}">
                <p14:modId xmlns:p14="http://schemas.microsoft.com/office/powerpoint/2010/main" val="2591688467"/>
              </p:ext>
            </p:extLst>
          </p:nvPr>
        </p:nvGraphicFramePr>
        <p:xfrm>
          <a:off x="159026" y="99420"/>
          <a:ext cx="8855765" cy="6461760"/>
        </p:xfrm>
        <a:graphic>
          <a:graphicData uri="http://schemas.openxmlformats.org/drawingml/2006/table">
            <a:tbl>
              <a:tblPr firstRow="1" bandRow="1">
                <a:tableStyleId>{5940675A-B579-460E-94D1-54222C63F5DA}</a:tableStyleId>
              </a:tblPr>
              <a:tblGrid>
                <a:gridCol w="1172357">
                  <a:extLst>
                    <a:ext uri="{9D8B030D-6E8A-4147-A177-3AD203B41FA5}">
                      <a16:colId xmlns:a16="http://schemas.microsoft.com/office/drawing/2014/main" val="1370247519"/>
                    </a:ext>
                  </a:extLst>
                </a:gridCol>
                <a:gridCol w="4195961">
                  <a:extLst>
                    <a:ext uri="{9D8B030D-6E8A-4147-A177-3AD203B41FA5}">
                      <a16:colId xmlns:a16="http://schemas.microsoft.com/office/drawing/2014/main" val="1955751802"/>
                    </a:ext>
                  </a:extLst>
                </a:gridCol>
                <a:gridCol w="2438231">
                  <a:extLst>
                    <a:ext uri="{9D8B030D-6E8A-4147-A177-3AD203B41FA5}">
                      <a16:colId xmlns:a16="http://schemas.microsoft.com/office/drawing/2014/main" val="3649022447"/>
                    </a:ext>
                  </a:extLst>
                </a:gridCol>
                <a:gridCol w="1049216">
                  <a:extLst>
                    <a:ext uri="{9D8B030D-6E8A-4147-A177-3AD203B41FA5}">
                      <a16:colId xmlns:a16="http://schemas.microsoft.com/office/drawing/2014/main" val="407644354"/>
                    </a:ext>
                  </a:extLst>
                </a:gridCol>
              </a:tblGrid>
              <a:tr h="526412">
                <a:tc>
                  <a:txBody>
                    <a:bodyPr/>
                    <a:lstStyle/>
                    <a:p>
                      <a:r>
                        <a:rPr lang="en-GB" sz="2800" b="1" dirty="0"/>
                        <a:t>Aircraft Role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a:t>Impact on the war</a:t>
                      </a:r>
                    </a:p>
                  </a:txBody>
                  <a:tcPr/>
                </a:tc>
                <a:tc>
                  <a:txBody>
                    <a:bodyPr/>
                    <a:lstStyle/>
                    <a:p>
                      <a:r>
                        <a:rPr lang="en-GB" sz="2800" b="1" dirty="0"/>
                        <a:t>Problems/limitations</a:t>
                      </a:r>
                    </a:p>
                  </a:txBody>
                  <a:tcPr/>
                </a:tc>
                <a:tc>
                  <a:txBody>
                    <a:bodyPr/>
                    <a:lstStyle/>
                    <a:p>
                      <a:r>
                        <a:rPr lang="en-GB" sz="2000" b="1" dirty="0"/>
                        <a:t>Importance (1-10)</a:t>
                      </a:r>
                    </a:p>
                  </a:txBody>
                  <a:tcPr/>
                </a:tc>
                <a:extLst>
                  <a:ext uri="{0D108BD9-81ED-4DB2-BD59-A6C34878D82A}">
                    <a16:rowId xmlns:a16="http://schemas.microsoft.com/office/drawing/2014/main" val="2682006159"/>
                  </a:ext>
                </a:extLst>
              </a:tr>
              <a:tr h="1654437">
                <a:tc>
                  <a:txBody>
                    <a:bodyPr/>
                    <a:lstStyle/>
                    <a:p>
                      <a:r>
                        <a:rPr lang="en-GB" sz="2800" dirty="0"/>
                        <a:t>Air defence of Britain</a:t>
                      </a:r>
                    </a:p>
                    <a:p>
                      <a:endParaRPr lang="en-GB" sz="2800" dirty="0"/>
                    </a:p>
                    <a:p>
                      <a:endParaRPr lang="en-GB" sz="2800" dirty="0"/>
                    </a:p>
                    <a:p>
                      <a:endParaRPr lang="en-GB" sz="2800" dirty="0"/>
                    </a:p>
                  </a:txBody>
                  <a:tcPr/>
                </a:tc>
                <a:tc>
                  <a:txBody>
                    <a:bodyPr/>
                    <a:lstStyle/>
                    <a:p>
                      <a:r>
                        <a:rPr lang="en-GB" sz="2200" dirty="0"/>
                        <a:t>Helped to defend Britain from German airships and later their bomber planes</a:t>
                      </a:r>
                    </a:p>
                    <a:p>
                      <a:endParaRPr lang="en-GB" sz="2200" dirty="0"/>
                    </a:p>
                    <a:p>
                      <a:r>
                        <a:rPr lang="en-GB" sz="2200" dirty="0"/>
                        <a:t>Helped to protect civilians</a:t>
                      </a:r>
                    </a:p>
                    <a:p>
                      <a:endParaRPr lang="en-GB" sz="2200" b="0" dirty="0"/>
                    </a:p>
                    <a:p>
                      <a:r>
                        <a:rPr lang="en-GB" sz="2200" b="0" dirty="0"/>
                        <a:t>air defences had to be prioritised and reorganised; this was one of the factors leading to agreement that there should only be one air service. </a:t>
                      </a:r>
                      <a:endParaRPr lang="en-GB" sz="2200" dirty="0"/>
                    </a:p>
                  </a:txBody>
                  <a:tcPr/>
                </a:tc>
                <a:tc>
                  <a:txBody>
                    <a:bodyPr/>
                    <a:lstStyle/>
                    <a:p>
                      <a:endParaRPr lang="en-GB" sz="2200" dirty="0"/>
                    </a:p>
                    <a:p>
                      <a:endParaRPr lang="en-GB" sz="2200" dirty="0"/>
                    </a:p>
                    <a:p>
                      <a:endParaRPr lang="en-GB" sz="2200" dirty="0"/>
                    </a:p>
                    <a:p>
                      <a:endParaRPr lang="en-GB" sz="2200" dirty="0"/>
                    </a:p>
                    <a:p>
                      <a:endParaRPr lang="en-GB" sz="2200" dirty="0"/>
                    </a:p>
                    <a:p>
                      <a:endParaRPr lang="en-GB" sz="2200" dirty="0"/>
                    </a:p>
                    <a:p>
                      <a:endParaRPr lang="en-GB" sz="2200" dirty="0"/>
                    </a:p>
                    <a:p>
                      <a:endParaRPr lang="en-GB" sz="2200" dirty="0"/>
                    </a:p>
                    <a:p>
                      <a:endParaRPr lang="en-GB" sz="2200" dirty="0"/>
                    </a:p>
                    <a:p>
                      <a:endParaRPr lang="en-GB" sz="2200" dirty="0"/>
                    </a:p>
                    <a:p>
                      <a:endParaRPr lang="en-GB" sz="2200" dirty="0"/>
                    </a:p>
                    <a:p>
                      <a:endParaRPr lang="en-GB" sz="2200" dirty="0"/>
                    </a:p>
                    <a:p>
                      <a:endParaRPr lang="en-GB" sz="2200" dirty="0"/>
                    </a:p>
                    <a:p>
                      <a:endParaRPr lang="en-GB" sz="2200" dirty="0"/>
                    </a:p>
                    <a:p>
                      <a:endParaRPr lang="en-GB" sz="2200" dirty="0"/>
                    </a:p>
                    <a:p>
                      <a:endParaRPr lang="en-GB" sz="2200" dirty="0"/>
                    </a:p>
                  </a:txBody>
                  <a:tcPr/>
                </a:tc>
                <a:tc>
                  <a:txBody>
                    <a:bodyPr/>
                    <a:lstStyle/>
                    <a:p>
                      <a:endParaRPr lang="en-GB" sz="2000" dirty="0"/>
                    </a:p>
                  </a:txBody>
                  <a:tcPr/>
                </a:tc>
                <a:extLst>
                  <a:ext uri="{0D108BD9-81ED-4DB2-BD59-A6C34878D82A}">
                    <a16:rowId xmlns:a16="http://schemas.microsoft.com/office/drawing/2014/main" val="2923044022"/>
                  </a:ext>
                </a:extLst>
              </a:tr>
            </a:tbl>
          </a:graphicData>
        </a:graphic>
      </p:graphicFrame>
      <p:sp>
        <p:nvSpPr>
          <p:cNvPr id="5" name="Rectangle 4">
            <a:extLst>
              <a:ext uri="{FF2B5EF4-FFF2-40B4-BE49-F238E27FC236}">
                <a16:creationId xmlns:a16="http://schemas.microsoft.com/office/drawing/2014/main" id="{9487A092-8923-4297-BB0D-E954AF0EE3AD}"/>
              </a:ext>
            </a:extLst>
          </p:cNvPr>
          <p:cNvSpPr/>
          <p:nvPr/>
        </p:nvSpPr>
        <p:spPr>
          <a:xfrm>
            <a:off x="1411356" y="1133061"/>
            <a:ext cx="4075043" cy="4422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70465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C9276-C3EC-4290-B009-6771B0A3C514}"/>
              </a:ext>
            </a:extLst>
          </p:cNvPr>
          <p:cNvSpPr>
            <a:spLocks noGrp="1"/>
          </p:cNvSpPr>
          <p:nvPr>
            <p:ph type="title"/>
          </p:nvPr>
        </p:nvSpPr>
        <p:spPr>
          <a:xfrm>
            <a:off x="234826" y="1548241"/>
            <a:ext cx="8813493" cy="1383802"/>
          </a:xfrm>
          <a:ln>
            <a:solidFill>
              <a:schemeClr val="accent1"/>
            </a:solidFill>
          </a:ln>
        </p:spPr>
        <p:txBody>
          <a:bodyPr>
            <a:normAutofit/>
          </a:bodyPr>
          <a:lstStyle/>
          <a:p>
            <a:r>
              <a:rPr lang="en-GB" dirty="0"/>
              <a:t>Listen to the report on the pilots and ground crew of World War I.</a:t>
            </a:r>
          </a:p>
        </p:txBody>
      </p:sp>
      <p:sp>
        <p:nvSpPr>
          <p:cNvPr id="3" name="Content Placeholder 2">
            <a:extLst>
              <a:ext uri="{FF2B5EF4-FFF2-40B4-BE49-F238E27FC236}">
                <a16:creationId xmlns:a16="http://schemas.microsoft.com/office/drawing/2014/main" id="{4CA0A8D5-1D7B-4065-B5FA-E10DDA2E846E}"/>
              </a:ext>
            </a:extLst>
          </p:cNvPr>
          <p:cNvSpPr>
            <a:spLocks noGrp="1"/>
          </p:cNvSpPr>
          <p:nvPr>
            <p:ph idx="1"/>
          </p:nvPr>
        </p:nvSpPr>
        <p:spPr>
          <a:xfrm>
            <a:off x="698223" y="3258056"/>
            <a:ext cx="7886700" cy="1005831"/>
          </a:xfrm>
          <a:ln>
            <a:solidFill>
              <a:schemeClr val="accent1"/>
            </a:solidFill>
          </a:ln>
        </p:spPr>
        <p:txBody>
          <a:bodyPr/>
          <a:lstStyle/>
          <a:p>
            <a:pPr marL="0" indent="0">
              <a:buNone/>
            </a:pPr>
            <a:r>
              <a:rPr lang="en-GB" dirty="0"/>
              <a:t>Add other people to your picture to sit alongside the pilot you drew at the start of the lesson.</a:t>
            </a:r>
          </a:p>
        </p:txBody>
      </p:sp>
      <p:sp>
        <p:nvSpPr>
          <p:cNvPr id="4" name="Rectangle 3">
            <a:extLst>
              <a:ext uri="{FF2B5EF4-FFF2-40B4-BE49-F238E27FC236}">
                <a16:creationId xmlns:a16="http://schemas.microsoft.com/office/drawing/2014/main" id="{EDF89BB1-B99F-41F2-B068-9C87ACA0C9F1}"/>
              </a:ext>
            </a:extLst>
          </p:cNvPr>
          <p:cNvSpPr/>
          <p:nvPr/>
        </p:nvSpPr>
        <p:spPr>
          <a:xfrm>
            <a:off x="125481" y="254291"/>
            <a:ext cx="8899250" cy="954107"/>
          </a:xfrm>
          <a:prstGeom prst="rect">
            <a:avLst/>
          </a:prstGeom>
          <a:solidFill>
            <a:srgbClr val="FFFF00"/>
          </a:solidFill>
        </p:spPr>
        <p:txBody>
          <a:bodyPr wrap="square">
            <a:spAutoFit/>
          </a:bodyPr>
          <a:lstStyle/>
          <a:p>
            <a:pPr algn="ctr"/>
            <a:r>
              <a:rPr lang="en-GB" sz="2800" b="1" dirty="0"/>
              <a:t>EQ: </a:t>
            </a:r>
            <a:r>
              <a:rPr lang="en-GB" sz="2800" dirty="0"/>
              <a:t>How important was the use of aircraft to Allied victory in World War I?</a:t>
            </a:r>
          </a:p>
        </p:txBody>
      </p:sp>
    </p:spTree>
    <p:extLst>
      <p:ext uri="{BB962C8B-B14F-4D97-AF65-F5344CB8AC3E}">
        <p14:creationId xmlns:p14="http://schemas.microsoft.com/office/powerpoint/2010/main" val="2465542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C9276-C3EC-4290-B009-6771B0A3C514}"/>
              </a:ext>
            </a:extLst>
          </p:cNvPr>
          <p:cNvSpPr>
            <a:spLocks noGrp="1"/>
          </p:cNvSpPr>
          <p:nvPr>
            <p:ph type="title"/>
          </p:nvPr>
        </p:nvSpPr>
        <p:spPr>
          <a:xfrm>
            <a:off x="165252" y="365485"/>
            <a:ext cx="8813493" cy="714527"/>
          </a:xfrm>
          <a:ln>
            <a:solidFill>
              <a:schemeClr val="accent1"/>
            </a:solidFill>
          </a:ln>
        </p:spPr>
        <p:txBody>
          <a:bodyPr>
            <a:normAutofit fontScale="90000"/>
          </a:bodyPr>
          <a:lstStyle/>
          <a:p>
            <a:r>
              <a:rPr lang="en-GB" dirty="0"/>
              <a:t>‘Too simple!’*: aircraft and World War I</a:t>
            </a:r>
          </a:p>
        </p:txBody>
      </p:sp>
      <p:sp>
        <p:nvSpPr>
          <p:cNvPr id="3" name="Content Placeholder 2">
            <a:extLst>
              <a:ext uri="{FF2B5EF4-FFF2-40B4-BE49-F238E27FC236}">
                <a16:creationId xmlns:a16="http://schemas.microsoft.com/office/drawing/2014/main" id="{4CA0A8D5-1D7B-4065-B5FA-E10DDA2E846E}"/>
              </a:ext>
            </a:extLst>
          </p:cNvPr>
          <p:cNvSpPr>
            <a:spLocks noGrp="1"/>
          </p:cNvSpPr>
          <p:nvPr>
            <p:ph idx="1"/>
          </p:nvPr>
        </p:nvSpPr>
        <p:spPr>
          <a:xfrm>
            <a:off x="628648" y="1563434"/>
            <a:ext cx="7886700" cy="2586151"/>
          </a:xfrm>
          <a:ln>
            <a:solidFill>
              <a:schemeClr val="accent1"/>
            </a:solidFill>
          </a:ln>
        </p:spPr>
        <p:txBody>
          <a:bodyPr>
            <a:normAutofit/>
          </a:bodyPr>
          <a:lstStyle/>
          <a:p>
            <a:r>
              <a:rPr lang="en-GB" dirty="0"/>
              <a:t>Aeroplanes were used for reconnaissance</a:t>
            </a:r>
          </a:p>
          <a:p>
            <a:r>
              <a:rPr lang="en-GB" dirty="0"/>
              <a:t>Aeroplanes could fly over the Western Front into enemy territory</a:t>
            </a:r>
          </a:p>
          <a:p>
            <a:r>
              <a:rPr lang="en-GB" dirty="0"/>
              <a:t>Pilots were young men from wealthy backgrounds</a:t>
            </a:r>
          </a:p>
          <a:p>
            <a:r>
              <a:rPr lang="en-GB" dirty="0"/>
              <a:t>Pilots were very important in winning the war</a:t>
            </a:r>
          </a:p>
        </p:txBody>
      </p:sp>
      <p:pic>
        <p:nvPicPr>
          <p:cNvPr id="4098" name="Picture 2" descr="https://www.raf-ff.org.uk/images/library/images/raf_100_logo.jpg">
            <a:extLst>
              <a:ext uri="{FF2B5EF4-FFF2-40B4-BE49-F238E27FC236}">
                <a16:creationId xmlns:a16="http://schemas.microsoft.com/office/drawing/2014/main" id="{34B1FC92-6900-4255-8B8F-5ADE9CC725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9070" y="4473982"/>
            <a:ext cx="5307288" cy="133470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0358479F-C306-474A-8862-F8E28E658E3C}"/>
              </a:ext>
            </a:extLst>
          </p:cNvPr>
          <p:cNvSpPr/>
          <p:nvPr/>
        </p:nvSpPr>
        <p:spPr>
          <a:xfrm>
            <a:off x="3657600" y="6133083"/>
            <a:ext cx="5681121" cy="400110"/>
          </a:xfrm>
          <a:prstGeom prst="rect">
            <a:avLst/>
          </a:prstGeom>
        </p:spPr>
        <p:txBody>
          <a:bodyPr wrap="square">
            <a:spAutoFit/>
          </a:bodyPr>
          <a:lstStyle/>
          <a:p>
            <a:r>
              <a:rPr lang="en-GB" sz="2000" dirty="0">
                <a:latin typeface="Times New Roman" panose="02020603050405020304" pitchFamily="18" charset="0"/>
                <a:ea typeface="Times New Roman" panose="02020603050405020304" pitchFamily="18" charset="0"/>
              </a:rPr>
              <a:t>*C. </a:t>
            </a:r>
            <a:r>
              <a:rPr lang="en-GB" sz="2000" dirty="0" err="1">
                <a:latin typeface="Times New Roman" panose="02020603050405020304" pitchFamily="18" charset="0"/>
                <a:ea typeface="Times New Roman" panose="02020603050405020304" pitchFamily="18" charset="0"/>
              </a:rPr>
              <a:t>Counsell</a:t>
            </a:r>
            <a:r>
              <a:rPr lang="en-GB" sz="2000" dirty="0">
                <a:latin typeface="Times New Roman" panose="02020603050405020304" pitchFamily="18" charset="0"/>
                <a:ea typeface="Times New Roman" panose="02020603050405020304" pitchFamily="18" charset="0"/>
              </a:rPr>
              <a:t> in </a:t>
            </a:r>
            <a:r>
              <a:rPr lang="en-GB" sz="2000" i="1" dirty="0">
                <a:latin typeface="Times New Roman" panose="02020603050405020304" pitchFamily="18" charset="0"/>
                <a:ea typeface="Times New Roman" panose="02020603050405020304" pitchFamily="18" charset="0"/>
              </a:rPr>
              <a:t>Teaching History, </a:t>
            </a:r>
            <a:r>
              <a:rPr lang="en-GB" sz="2000" dirty="0">
                <a:latin typeface="Times New Roman" panose="02020603050405020304" pitchFamily="18" charset="0"/>
                <a:ea typeface="Times New Roman" panose="02020603050405020304" pitchFamily="18" charset="0"/>
              </a:rPr>
              <a:t>135, June 2009 </a:t>
            </a:r>
            <a:endParaRPr lang="en-GB" sz="2000" dirty="0"/>
          </a:p>
        </p:txBody>
      </p:sp>
    </p:spTree>
    <p:extLst>
      <p:ext uri="{BB962C8B-B14F-4D97-AF65-F5344CB8AC3E}">
        <p14:creationId xmlns:p14="http://schemas.microsoft.com/office/powerpoint/2010/main" val="41693413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CC7D71B-0726-49DB-9011-8E59E22A6074}"/>
              </a:ext>
            </a:extLst>
          </p:cNvPr>
          <p:cNvSpPr/>
          <p:nvPr/>
        </p:nvSpPr>
        <p:spPr>
          <a:xfrm>
            <a:off x="125481" y="254291"/>
            <a:ext cx="8899250" cy="954107"/>
          </a:xfrm>
          <a:prstGeom prst="rect">
            <a:avLst/>
          </a:prstGeom>
          <a:solidFill>
            <a:srgbClr val="FFFF00"/>
          </a:solidFill>
        </p:spPr>
        <p:txBody>
          <a:bodyPr wrap="square">
            <a:spAutoFit/>
          </a:bodyPr>
          <a:lstStyle/>
          <a:p>
            <a:pPr algn="ctr"/>
            <a:r>
              <a:rPr lang="en-GB" sz="2800" b="1" dirty="0"/>
              <a:t>EQ: </a:t>
            </a:r>
            <a:r>
              <a:rPr lang="en-GB" sz="2800" dirty="0"/>
              <a:t>How important was the use of aircraft to Allied victory in World War I?</a:t>
            </a:r>
          </a:p>
        </p:txBody>
      </p:sp>
      <p:sp>
        <p:nvSpPr>
          <p:cNvPr id="3" name="TextBox 2">
            <a:extLst>
              <a:ext uri="{FF2B5EF4-FFF2-40B4-BE49-F238E27FC236}">
                <a16:creationId xmlns:a16="http://schemas.microsoft.com/office/drawing/2014/main" id="{E08E705D-B2BC-4BBF-9646-041B67CB5270}"/>
              </a:ext>
            </a:extLst>
          </p:cNvPr>
          <p:cNvSpPr txBox="1"/>
          <p:nvPr/>
        </p:nvSpPr>
        <p:spPr>
          <a:xfrm>
            <a:off x="755374" y="2415209"/>
            <a:ext cx="2534478" cy="769441"/>
          </a:xfrm>
          <a:prstGeom prst="rect">
            <a:avLst/>
          </a:prstGeom>
          <a:solidFill>
            <a:srgbClr val="FFFF99"/>
          </a:solidFill>
        </p:spPr>
        <p:txBody>
          <a:bodyPr wrap="square" rtlCol="0">
            <a:spAutoFit/>
          </a:bodyPr>
          <a:lstStyle/>
          <a:p>
            <a:r>
              <a:rPr lang="en-GB" sz="4400" dirty="0"/>
              <a:t>Aircraft</a:t>
            </a:r>
          </a:p>
        </p:txBody>
      </p:sp>
      <p:sp>
        <p:nvSpPr>
          <p:cNvPr id="4" name="TextBox 3">
            <a:extLst>
              <a:ext uri="{FF2B5EF4-FFF2-40B4-BE49-F238E27FC236}">
                <a16:creationId xmlns:a16="http://schemas.microsoft.com/office/drawing/2014/main" id="{57CE5FFD-9DED-4B44-9909-E7D0AFF0F989}"/>
              </a:ext>
            </a:extLst>
          </p:cNvPr>
          <p:cNvSpPr txBox="1"/>
          <p:nvPr/>
        </p:nvSpPr>
        <p:spPr>
          <a:xfrm>
            <a:off x="7008744" y="3790122"/>
            <a:ext cx="1729408" cy="769441"/>
          </a:xfrm>
          <a:prstGeom prst="rect">
            <a:avLst/>
          </a:prstGeom>
          <a:solidFill>
            <a:srgbClr val="CCECFF"/>
          </a:solidFill>
        </p:spPr>
        <p:txBody>
          <a:bodyPr wrap="square" rtlCol="0">
            <a:spAutoFit/>
          </a:bodyPr>
          <a:lstStyle/>
          <a:p>
            <a:r>
              <a:rPr lang="en-GB" sz="4400" dirty="0"/>
              <a:t>Tanks</a:t>
            </a:r>
          </a:p>
        </p:txBody>
      </p:sp>
      <p:sp>
        <p:nvSpPr>
          <p:cNvPr id="5" name="TextBox 4">
            <a:extLst>
              <a:ext uri="{FF2B5EF4-FFF2-40B4-BE49-F238E27FC236}">
                <a16:creationId xmlns:a16="http://schemas.microsoft.com/office/drawing/2014/main" id="{7C150483-F4BA-4685-9FCE-52C754A2CB46}"/>
              </a:ext>
            </a:extLst>
          </p:cNvPr>
          <p:cNvSpPr txBox="1"/>
          <p:nvPr/>
        </p:nvSpPr>
        <p:spPr>
          <a:xfrm>
            <a:off x="5317435" y="1583637"/>
            <a:ext cx="3382618" cy="1446550"/>
          </a:xfrm>
          <a:prstGeom prst="rect">
            <a:avLst/>
          </a:prstGeom>
          <a:solidFill>
            <a:srgbClr val="CCFFCC"/>
          </a:solidFill>
        </p:spPr>
        <p:txBody>
          <a:bodyPr wrap="square" rtlCol="0">
            <a:spAutoFit/>
          </a:bodyPr>
          <a:lstStyle/>
          <a:p>
            <a:r>
              <a:rPr lang="en-GB" sz="4400" dirty="0"/>
              <a:t>Arrival of the Americans</a:t>
            </a:r>
          </a:p>
        </p:txBody>
      </p:sp>
      <p:sp>
        <p:nvSpPr>
          <p:cNvPr id="6" name="TextBox 5">
            <a:extLst>
              <a:ext uri="{FF2B5EF4-FFF2-40B4-BE49-F238E27FC236}">
                <a16:creationId xmlns:a16="http://schemas.microsoft.com/office/drawing/2014/main" id="{7AF6F26E-83DC-41E4-B608-D97BEF2E14AB}"/>
              </a:ext>
            </a:extLst>
          </p:cNvPr>
          <p:cNvSpPr txBox="1"/>
          <p:nvPr/>
        </p:nvSpPr>
        <p:spPr>
          <a:xfrm>
            <a:off x="561560" y="4391461"/>
            <a:ext cx="2459935" cy="1446550"/>
          </a:xfrm>
          <a:prstGeom prst="rect">
            <a:avLst/>
          </a:prstGeom>
          <a:solidFill>
            <a:srgbClr val="FFCCFF"/>
          </a:solidFill>
        </p:spPr>
        <p:txBody>
          <a:bodyPr wrap="square" rtlCol="0">
            <a:spAutoFit/>
          </a:bodyPr>
          <a:lstStyle/>
          <a:p>
            <a:r>
              <a:rPr lang="en-GB" sz="4400" dirty="0"/>
              <a:t>Convoy system</a:t>
            </a:r>
          </a:p>
        </p:txBody>
      </p:sp>
      <p:sp>
        <p:nvSpPr>
          <p:cNvPr id="7" name="TextBox 6">
            <a:extLst>
              <a:ext uri="{FF2B5EF4-FFF2-40B4-BE49-F238E27FC236}">
                <a16:creationId xmlns:a16="http://schemas.microsoft.com/office/drawing/2014/main" id="{DBFE34C4-155D-49C3-B486-7C8446DED419}"/>
              </a:ext>
            </a:extLst>
          </p:cNvPr>
          <p:cNvSpPr txBox="1"/>
          <p:nvPr/>
        </p:nvSpPr>
        <p:spPr>
          <a:xfrm>
            <a:off x="3717235" y="3836288"/>
            <a:ext cx="2792896" cy="1446550"/>
          </a:xfrm>
          <a:prstGeom prst="rect">
            <a:avLst/>
          </a:prstGeom>
          <a:solidFill>
            <a:srgbClr val="FFCC99"/>
          </a:solidFill>
        </p:spPr>
        <p:txBody>
          <a:bodyPr wrap="square" rtlCol="0">
            <a:spAutoFit/>
          </a:bodyPr>
          <a:lstStyle/>
          <a:p>
            <a:r>
              <a:rPr lang="en-GB" sz="4400" dirty="0"/>
              <a:t>Russian Revolution</a:t>
            </a:r>
          </a:p>
        </p:txBody>
      </p:sp>
    </p:spTree>
    <p:extLst>
      <p:ext uri="{BB962C8B-B14F-4D97-AF65-F5344CB8AC3E}">
        <p14:creationId xmlns:p14="http://schemas.microsoft.com/office/powerpoint/2010/main" val="1894311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CC7D71B-0726-49DB-9011-8E59E22A6074}"/>
              </a:ext>
            </a:extLst>
          </p:cNvPr>
          <p:cNvSpPr/>
          <p:nvPr/>
        </p:nvSpPr>
        <p:spPr>
          <a:xfrm>
            <a:off x="125481" y="254291"/>
            <a:ext cx="8899250" cy="954107"/>
          </a:xfrm>
          <a:prstGeom prst="rect">
            <a:avLst/>
          </a:prstGeom>
          <a:solidFill>
            <a:srgbClr val="FFFF00"/>
          </a:solidFill>
        </p:spPr>
        <p:txBody>
          <a:bodyPr wrap="square">
            <a:spAutoFit/>
          </a:bodyPr>
          <a:lstStyle/>
          <a:p>
            <a:pPr algn="ctr"/>
            <a:r>
              <a:rPr lang="en-GB" sz="2800" b="1" dirty="0"/>
              <a:t>EQ: </a:t>
            </a:r>
            <a:r>
              <a:rPr lang="en-GB" sz="2800" dirty="0"/>
              <a:t>How important was the use of aircraft to Allied victory in World War I?</a:t>
            </a:r>
          </a:p>
        </p:txBody>
      </p:sp>
      <p:sp>
        <p:nvSpPr>
          <p:cNvPr id="3" name="TextBox 2">
            <a:extLst>
              <a:ext uri="{FF2B5EF4-FFF2-40B4-BE49-F238E27FC236}">
                <a16:creationId xmlns:a16="http://schemas.microsoft.com/office/drawing/2014/main" id="{E08E705D-B2BC-4BBF-9646-041B67CB5270}"/>
              </a:ext>
            </a:extLst>
          </p:cNvPr>
          <p:cNvSpPr txBox="1"/>
          <p:nvPr/>
        </p:nvSpPr>
        <p:spPr>
          <a:xfrm>
            <a:off x="308113" y="1451113"/>
            <a:ext cx="2534478" cy="461665"/>
          </a:xfrm>
          <a:prstGeom prst="rect">
            <a:avLst/>
          </a:prstGeom>
          <a:solidFill>
            <a:srgbClr val="FFFF99"/>
          </a:solidFill>
        </p:spPr>
        <p:txBody>
          <a:bodyPr wrap="square" rtlCol="0">
            <a:spAutoFit/>
          </a:bodyPr>
          <a:lstStyle/>
          <a:p>
            <a:r>
              <a:rPr lang="en-GB" sz="2400" dirty="0"/>
              <a:t>Aircraft</a:t>
            </a:r>
          </a:p>
        </p:txBody>
      </p:sp>
      <p:sp>
        <p:nvSpPr>
          <p:cNvPr id="4" name="TextBox 3">
            <a:extLst>
              <a:ext uri="{FF2B5EF4-FFF2-40B4-BE49-F238E27FC236}">
                <a16:creationId xmlns:a16="http://schemas.microsoft.com/office/drawing/2014/main" id="{57CE5FFD-9DED-4B44-9909-E7D0AFF0F989}"/>
              </a:ext>
            </a:extLst>
          </p:cNvPr>
          <p:cNvSpPr txBox="1"/>
          <p:nvPr/>
        </p:nvSpPr>
        <p:spPr>
          <a:xfrm>
            <a:off x="7099855" y="1465204"/>
            <a:ext cx="942560" cy="461665"/>
          </a:xfrm>
          <a:prstGeom prst="rect">
            <a:avLst/>
          </a:prstGeom>
          <a:solidFill>
            <a:srgbClr val="CCECFF"/>
          </a:solidFill>
        </p:spPr>
        <p:txBody>
          <a:bodyPr wrap="square" rtlCol="0">
            <a:spAutoFit/>
          </a:bodyPr>
          <a:lstStyle/>
          <a:p>
            <a:r>
              <a:rPr lang="en-GB" sz="2400" dirty="0"/>
              <a:t>Tanks</a:t>
            </a:r>
          </a:p>
        </p:txBody>
      </p:sp>
      <p:sp>
        <p:nvSpPr>
          <p:cNvPr id="5" name="TextBox 4">
            <a:extLst>
              <a:ext uri="{FF2B5EF4-FFF2-40B4-BE49-F238E27FC236}">
                <a16:creationId xmlns:a16="http://schemas.microsoft.com/office/drawing/2014/main" id="{7C150483-F4BA-4685-9FCE-52C754A2CB46}"/>
              </a:ext>
            </a:extLst>
          </p:cNvPr>
          <p:cNvSpPr txBox="1"/>
          <p:nvPr/>
        </p:nvSpPr>
        <p:spPr>
          <a:xfrm>
            <a:off x="3279914" y="1443167"/>
            <a:ext cx="3382618" cy="461665"/>
          </a:xfrm>
          <a:prstGeom prst="rect">
            <a:avLst/>
          </a:prstGeom>
          <a:solidFill>
            <a:srgbClr val="CCFFCC"/>
          </a:solidFill>
        </p:spPr>
        <p:txBody>
          <a:bodyPr wrap="square" rtlCol="0">
            <a:spAutoFit/>
          </a:bodyPr>
          <a:lstStyle/>
          <a:p>
            <a:r>
              <a:rPr lang="en-GB" sz="2400" dirty="0"/>
              <a:t>Arrival of the Americans</a:t>
            </a:r>
          </a:p>
        </p:txBody>
      </p:sp>
      <p:sp>
        <p:nvSpPr>
          <p:cNvPr id="6" name="TextBox 5">
            <a:extLst>
              <a:ext uri="{FF2B5EF4-FFF2-40B4-BE49-F238E27FC236}">
                <a16:creationId xmlns:a16="http://schemas.microsoft.com/office/drawing/2014/main" id="{7AF6F26E-83DC-41E4-B608-D97BEF2E14AB}"/>
              </a:ext>
            </a:extLst>
          </p:cNvPr>
          <p:cNvSpPr txBox="1"/>
          <p:nvPr/>
        </p:nvSpPr>
        <p:spPr>
          <a:xfrm>
            <a:off x="4971223" y="2183675"/>
            <a:ext cx="2459935" cy="461665"/>
          </a:xfrm>
          <a:prstGeom prst="rect">
            <a:avLst/>
          </a:prstGeom>
          <a:solidFill>
            <a:srgbClr val="FFCCFF"/>
          </a:solidFill>
        </p:spPr>
        <p:txBody>
          <a:bodyPr wrap="square" rtlCol="0">
            <a:spAutoFit/>
          </a:bodyPr>
          <a:lstStyle/>
          <a:p>
            <a:r>
              <a:rPr lang="en-GB" sz="2400" dirty="0"/>
              <a:t>Convoy system</a:t>
            </a:r>
          </a:p>
        </p:txBody>
      </p:sp>
      <p:sp>
        <p:nvSpPr>
          <p:cNvPr id="7" name="TextBox 6">
            <a:extLst>
              <a:ext uri="{FF2B5EF4-FFF2-40B4-BE49-F238E27FC236}">
                <a16:creationId xmlns:a16="http://schemas.microsoft.com/office/drawing/2014/main" id="{DBFE34C4-155D-49C3-B486-7C8446DED419}"/>
              </a:ext>
            </a:extLst>
          </p:cNvPr>
          <p:cNvSpPr txBox="1"/>
          <p:nvPr/>
        </p:nvSpPr>
        <p:spPr>
          <a:xfrm>
            <a:off x="934278" y="2183676"/>
            <a:ext cx="2792896" cy="461665"/>
          </a:xfrm>
          <a:prstGeom prst="rect">
            <a:avLst/>
          </a:prstGeom>
          <a:solidFill>
            <a:srgbClr val="FFCC99"/>
          </a:solidFill>
        </p:spPr>
        <p:txBody>
          <a:bodyPr wrap="square" rtlCol="0">
            <a:spAutoFit/>
          </a:bodyPr>
          <a:lstStyle/>
          <a:p>
            <a:r>
              <a:rPr lang="en-GB" sz="2400" dirty="0"/>
              <a:t>Russian Revolution</a:t>
            </a:r>
          </a:p>
        </p:txBody>
      </p:sp>
      <p:sp>
        <p:nvSpPr>
          <p:cNvPr id="8" name="Text Box 4">
            <a:extLst>
              <a:ext uri="{FF2B5EF4-FFF2-40B4-BE49-F238E27FC236}">
                <a16:creationId xmlns:a16="http://schemas.microsoft.com/office/drawing/2014/main" id="{413C5022-779E-4F39-96FD-737553FDC314}"/>
              </a:ext>
            </a:extLst>
          </p:cNvPr>
          <p:cNvSpPr txBox="1">
            <a:spLocks noChangeArrowheads="1"/>
          </p:cNvSpPr>
          <p:nvPr/>
        </p:nvSpPr>
        <p:spPr bwMode="auto">
          <a:xfrm>
            <a:off x="261731" y="2880109"/>
            <a:ext cx="8763000" cy="3647152"/>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b="1" i="0" u="none" strike="noStrike" kern="1200" cap="none" spc="0" normalizeH="0" baseline="0" noProof="0" dirty="0">
                <a:ln>
                  <a:noFill/>
                </a:ln>
                <a:effectLst/>
                <a:uLnTx/>
                <a:uFillTx/>
                <a:latin typeface="Arial" charset="0"/>
                <a:ea typeface="+mn-ea"/>
                <a:cs typeface="+mn-cs"/>
              </a:rPr>
              <a:t>Let your decision about the ROLE of the cause help you to think about how SIGNIFICANT it is in your explanation</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GB" sz="1000" b="1" i="0" u="none" strike="noStrike" kern="1200" cap="none" spc="0" normalizeH="0" baseline="0" noProof="0" dirty="0">
              <a:ln>
                <a:noFill/>
              </a:ln>
              <a:effectLst/>
              <a:uLnTx/>
              <a:uFillTx/>
              <a:latin typeface="Arial"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2000" b="0" i="0" u="none" strike="noStrike" kern="1200" cap="none" spc="0" normalizeH="0" baseline="0" noProof="0" dirty="0">
                <a:ln>
                  <a:noFill/>
                </a:ln>
                <a:effectLst/>
                <a:uLnTx/>
                <a:uFillTx/>
                <a:latin typeface="Arial" charset="0"/>
                <a:ea typeface="+mn-ea"/>
                <a:cs typeface="+mn-cs"/>
              </a:rPr>
              <a:t>triggered             escalated            fundamental             the root cause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2000" b="0" i="0" u="none" strike="noStrike" kern="1200" cap="none" spc="0" normalizeH="0" baseline="0" noProof="0" dirty="0">
                <a:ln>
                  <a:noFill/>
                </a:ln>
                <a:effectLst/>
                <a:uLnTx/>
                <a:uFillTx/>
                <a:latin typeface="Arial" charset="0"/>
                <a:ea typeface="+mn-ea"/>
                <a:cs typeface="+mn-cs"/>
              </a:rPr>
              <a:t>       contributed           exacerbated (made worse)           initiated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2000" b="0" i="0" u="none" strike="noStrike" kern="1200" cap="none" spc="0" normalizeH="0" baseline="0" noProof="0" dirty="0">
                <a:ln>
                  <a:noFill/>
                </a:ln>
                <a:effectLst/>
                <a:uLnTx/>
                <a:uFillTx/>
                <a:latin typeface="Arial" charset="0"/>
                <a:ea typeface="+mn-ea"/>
                <a:cs typeface="+mn-cs"/>
              </a:rPr>
              <a:t>  set the ball rolling         underlying              pivotal          sparked       climax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2000" b="0" i="0" u="none" strike="noStrike" kern="1200" cap="none" spc="0" normalizeH="0" baseline="0" noProof="0" dirty="0">
                <a:ln>
                  <a:noFill/>
                </a:ln>
                <a:effectLst/>
                <a:uLnTx/>
                <a:uFillTx/>
                <a:latin typeface="Arial" charset="0"/>
                <a:ea typeface="+mn-ea"/>
                <a:cs typeface="+mn-cs"/>
              </a:rPr>
              <a:t>                 prompted	         released            central           driven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2000" b="0" i="0" u="none" strike="noStrike" kern="1200" cap="none" spc="0" normalizeH="0" baseline="0" noProof="0" dirty="0">
                <a:ln>
                  <a:noFill/>
                </a:ln>
                <a:effectLst/>
                <a:uLnTx/>
                <a:uFillTx/>
                <a:latin typeface="Arial" charset="0"/>
                <a:ea typeface="+mn-ea"/>
                <a:cs typeface="+mn-cs"/>
              </a:rPr>
              <a:t> pushed	       motivated      provoked	  aggravated        	drew in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2000" b="0" i="0" u="none" strike="noStrike" kern="1200" cap="none" spc="0" normalizeH="0" baseline="0" noProof="0" dirty="0">
                <a:ln>
                  <a:noFill/>
                </a:ln>
                <a:effectLst/>
                <a:uLnTx/>
                <a:uFillTx/>
                <a:latin typeface="Arial" charset="0"/>
                <a:ea typeface="+mn-ea"/>
                <a:cs typeface="+mn-cs"/>
              </a:rPr>
              <a:t>     latent          pulled 	fuelled	        masked             supported</a:t>
            </a:r>
          </a:p>
        </p:txBody>
      </p:sp>
    </p:spTree>
    <p:extLst>
      <p:ext uri="{BB962C8B-B14F-4D97-AF65-F5344CB8AC3E}">
        <p14:creationId xmlns:p14="http://schemas.microsoft.com/office/powerpoint/2010/main" val="29401327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CC7D71B-0726-49DB-9011-8E59E22A6074}"/>
              </a:ext>
            </a:extLst>
          </p:cNvPr>
          <p:cNvSpPr/>
          <p:nvPr/>
        </p:nvSpPr>
        <p:spPr>
          <a:xfrm>
            <a:off x="125481" y="254291"/>
            <a:ext cx="8899250" cy="954107"/>
          </a:xfrm>
          <a:prstGeom prst="rect">
            <a:avLst/>
          </a:prstGeom>
          <a:solidFill>
            <a:srgbClr val="FFFF00"/>
          </a:solidFill>
        </p:spPr>
        <p:txBody>
          <a:bodyPr wrap="square">
            <a:spAutoFit/>
          </a:bodyPr>
          <a:lstStyle/>
          <a:p>
            <a:pPr algn="ctr"/>
            <a:r>
              <a:rPr lang="en-GB" sz="2800" b="1" dirty="0"/>
              <a:t>EQ: </a:t>
            </a:r>
            <a:r>
              <a:rPr lang="en-GB" sz="2800" dirty="0"/>
              <a:t>How important was the use of aircraft to Allied victory in World War I?</a:t>
            </a:r>
          </a:p>
        </p:txBody>
      </p:sp>
      <p:sp>
        <p:nvSpPr>
          <p:cNvPr id="3" name="TextBox 2">
            <a:extLst>
              <a:ext uri="{FF2B5EF4-FFF2-40B4-BE49-F238E27FC236}">
                <a16:creationId xmlns:a16="http://schemas.microsoft.com/office/drawing/2014/main" id="{E08E705D-B2BC-4BBF-9646-041B67CB5270}"/>
              </a:ext>
            </a:extLst>
          </p:cNvPr>
          <p:cNvSpPr txBox="1"/>
          <p:nvPr/>
        </p:nvSpPr>
        <p:spPr>
          <a:xfrm>
            <a:off x="308113" y="1451113"/>
            <a:ext cx="2534478" cy="461665"/>
          </a:xfrm>
          <a:prstGeom prst="rect">
            <a:avLst/>
          </a:prstGeom>
          <a:solidFill>
            <a:srgbClr val="FFFF99"/>
          </a:solidFill>
        </p:spPr>
        <p:txBody>
          <a:bodyPr wrap="square" rtlCol="0">
            <a:spAutoFit/>
          </a:bodyPr>
          <a:lstStyle/>
          <a:p>
            <a:r>
              <a:rPr lang="en-GB" sz="2400" dirty="0"/>
              <a:t>Aircraft</a:t>
            </a:r>
          </a:p>
        </p:txBody>
      </p:sp>
      <p:sp>
        <p:nvSpPr>
          <p:cNvPr id="4" name="TextBox 3">
            <a:extLst>
              <a:ext uri="{FF2B5EF4-FFF2-40B4-BE49-F238E27FC236}">
                <a16:creationId xmlns:a16="http://schemas.microsoft.com/office/drawing/2014/main" id="{57CE5FFD-9DED-4B44-9909-E7D0AFF0F989}"/>
              </a:ext>
            </a:extLst>
          </p:cNvPr>
          <p:cNvSpPr txBox="1"/>
          <p:nvPr/>
        </p:nvSpPr>
        <p:spPr>
          <a:xfrm>
            <a:off x="7099855" y="1465204"/>
            <a:ext cx="942560" cy="461665"/>
          </a:xfrm>
          <a:prstGeom prst="rect">
            <a:avLst/>
          </a:prstGeom>
          <a:solidFill>
            <a:srgbClr val="CCECFF"/>
          </a:solidFill>
        </p:spPr>
        <p:txBody>
          <a:bodyPr wrap="square" rtlCol="0">
            <a:spAutoFit/>
          </a:bodyPr>
          <a:lstStyle/>
          <a:p>
            <a:r>
              <a:rPr lang="en-GB" sz="2400" dirty="0"/>
              <a:t>Tanks</a:t>
            </a:r>
          </a:p>
        </p:txBody>
      </p:sp>
      <p:sp>
        <p:nvSpPr>
          <p:cNvPr id="5" name="TextBox 4">
            <a:extLst>
              <a:ext uri="{FF2B5EF4-FFF2-40B4-BE49-F238E27FC236}">
                <a16:creationId xmlns:a16="http://schemas.microsoft.com/office/drawing/2014/main" id="{7C150483-F4BA-4685-9FCE-52C754A2CB46}"/>
              </a:ext>
            </a:extLst>
          </p:cNvPr>
          <p:cNvSpPr txBox="1"/>
          <p:nvPr/>
        </p:nvSpPr>
        <p:spPr>
          <a:xfrm>
            <a:off x="3279914" y="1443167"/>
            <a:ext cx="3382618" cy="461665"/>
          </a:xfrm>
          <a:prstGeom prst="rect">
            <a:avLst/>
          </a:prstGeom>
          <a:solidFill>
            <a:srgbClr val="CCFFCC"/>
          </a:solidFill>
        </p:spPr>
        <p:txBody>
          <a:bodyPr wrap="square" rtlCol="0">
            <a:spAutoFit/>
          </a:bodyPr>
          <a:lstStyle/>
          <a:p>
            <a:r>
              <a:rPr lang="en-GB" sz="2400" dirty="0"/>
              <a:t>Arrival of the Americans</a:t>
            </a:r>
          </a:p>
        </p:txBody>
      </p:sp>
      <p:sp>
        <p:nvSpPr>
          <p:cNvPr id="6" name="TextBox 5">
            <a:extLst>
              <a:ext uri="{FF2B5EF4-FFF2-40B4-BE49-F238E27FC236}">
                <a16:creationId xmlns:a16="http://schemas.microsoft.com/office/drawing/2014/main" id="{7AF6F26E-83DC-41E4-B608-D97BEF2E14AB}"/>
              </a:ext>
            </a:extLst>
          </p:cNvPr>
          <p:cNvSpPr txBox="1"/>
          <p:nvPr/>
        </p:nvSpPr>
        <p:spPr>
          <a:xfrm>
            <a:off x="4971223" y="2183675"/>
            <a:ext cx="2459935" cy="461665"/>
          </a:xfrm>
          <a:prstGeom prst="rect">
            <a:avLst/>
          </a:prstGeom>
          <a:solidFill>
            <a:srgbClr val="FFCCFF"/>
          </a:solidFill>
        </p:spPr>
        <p:txBody>
          <a:bodyPr wrap="square" rtlCol="0">
            <a:spAutoFit/>
          </a:bodyPr>
          <a:lstStyle/>
          <a:p>
            <a:r>
              <a:rPr lang="en-GB" sz="2400" dirty="0"/>
              <a:t>Convoy system</a:t>
            </a:r>
          </a:p>
        </p:txBody>
      </p:sp>
      <p:sp>
        <p:nvSpPr>
          <p:cNvPr id="7" name="TextBox 6">
            <a:extLst>
              <a:ext uri="{FF2B5EF4-FFF2-40B4-BE49-F238E27FC236}">
                <a16:creationId xmlns:a16="http://schemas.microsoft.com/office/drawing/2014/main" id="{DBFE34C4-155D-49C3-B486-7C8446DED419}"/>
              </a:ext>
            </a:extLst>
          </p:cNvPr>
          <p:cNvSpPr txBox="1"/>
          <p:nvPr/>
        </p:nvSpPr>
        <p:spPr>
          <a:xfrm>
            <a:off x="934278" y="2183676"/>
            <a:ext cx="2792896" cy="461665"/>
          </a:xfrm>
          <a:prstGeom prst="rect">
            <a:avLst/>
          </a:prstGeom>
          <a:solidFill>
            <a:srgbClr val="FFCC99"/>
          </a:solidFill>
        </p:spPr>
        <p:txBody>
          <a:bodyPr wrap="square" rtlCol="0">
            <a:spAutoFit/>
          </a:bodyPr>
          <a:lstStyle/>
          <a:p>
            <a:r>
              <a:rPr lang="en-GB" sz="2400" dirty="0"/>
              <a:t>Russian Revolution</a:t>
            </a:r>
          </a:p>
        </p:txBody>
      </p:sp>
      <p:sp>
        <p:nvSpPr>
          <p:cNvPr id="8" name="Text Box 4">
            <a:extLst>
              <a:ext uri="{FF2B5EF4-FFF2-40B4-BE49-F238E27FC236}">
                <a16:creationId xmlns:a16="http://schemas.microsoft.com/office/drawing/2014/main" id="{413C5022-779E-4F39-96FD-737553FDC314}"/>
              </a:ext>
            </a:extLst>
          </p:cNvPr>
          <p:cNvSpPr txBox="1">
            <a:spLocks noChangeArrowheads="1"/>
          </p:cNvSpPr>
          <p:nvPr/>
        </p:nvSpPr>
        <p:spPr bwMode="auto">
          <a:xfrm>
            <a:off x="193606" y="2750900"/>
            <a:ext cx="8763000" cy="4016484"/>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b="1" i="0" u="none" strike="noStrike" kern="1200" cap="none" spc="0" normalizeH="0" baseline="0" noProof="0" dirty="0">
                <a:ln>
                  <a:noFill/>
                </a:ln>
                <a:effectLst/>
                <a:uLnTx/>
                <a:uFillTx/>
                <a:latin typeface="Arial" charset="0"/>
                <a:ea typeface="+mn-ea"/>
                <a:cs typeface="+mn-cs"/>
              </a:rPr>
              <a:t>Let your decision about the ROLE of the cause help you to think about how SIGNIFICANT it is in your explanation</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GB" sz="1000" b="1" i="0" u="none" strike="noStrike" kern="1200" cap="none" spc="0" normalizeH="0" baseline="0" noProof="0" dirty="0">
              <a:ln>
                <a:noFill/>
              </a:ln>
              <a:effectLst/>
              <a:uLnTx/>
              <a:uFillTx/>
              <a:latin typeface="Arial"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2000" b="0" i="0" u="none" strike="noStrike" kern="1200" cap="none" spc="0" normalizeH="0" baseline="0" noProof="0" dirty="0">
                <a:ln>
                  <a:noFill/>
                </a:ln>
                <a:effectLst/>
                <a:uLnTx/>
                <a:uFillTx/>
                <a:latin typeface="Arial" charset="0"/>
                <a:ea typeface="+mn-ea"/>
                <a:cs typeface="+mn-cs"/>
              </a:rPr>
              <a:t>triggered             escalated            fundamental             the root cause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2000" b="0" i="0" u="none" strike="noStrike" kern="1200" cap="none" spc="0" normalizeH="0" baseline="0" noProof="0" dirty="0">
                <a:ln>
                  <a:noFill/>
                </a:ln>
                <a:effectLst/>
                <a:uLnTx/>
                <a:uFillTx/>
                <a:latin typeface="Arial" charset="0"/>
                <a:ea typeface="+mn-ea"/>
                <a:cs typeface="+mn-cs"/>
              </a:rPr>
              <a:t>       </a:t>
            </a:r>
            <a:r>
              <a:rPr kumimoji="0" lang="en-GB" sz="2800" b="0" i="0" u="none" strike="noStrike" kern="1200" cap="none" spc="0" normalizeH="0" baseline="0" noProof="0" dirty="0">
                <a:ln>
                  <a:noFill/>
                </a:ln>
                <a:effectLst/>
                <a:uLnTx/>
                <a:uFillTx/>
                <a:latin typeface="Arial" charset="0"/>
                <a:ea typeface="+mn-ea"/>
                <a:cs typeface="+mn-cs"/>
              </a:rPr>
              <a:t>contributed</a:t>
            </a:r>
            <a:r>
              <a:rPr kumimoji="0" lang="en-GB" sz="2000" b="0" i="0" u="none" strike="noStrike" kern="1200" cap="none" spc="0" normalizeH="0" baseline="0" noProof="0" dirty="0">
                <a:ln>
                  <a:noFill/>
                </a:ln>
                <a:effectLst/>
                <a:uLnTx/>
                <a:uFillTx/>
                <a:latin typeface="Arial" charset="0"/>
                <a:ea typeface="+mn-ea"/>
                <a:cs typeface="+mn-cs"/>
              </a:rPr>
              <a:t>           exacerbated (made worse)           initiated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2000" b="0" i="0" u="none" strike="noStrike" kern="1200" cap="none" spc="0" normalizeH="0" baseline="0" noProof="0" dirty="0">
                <a:ln>
                  <a:noFill/>
                </a:ln>
                <a:effectLst/>
                <a:uLnTx/>
                <a:uFillTx/>
                <a:latin typeface="Arial" charset="0"/>
                <a:ea typeface="+mn-ea"/>
                <a:cs typeface="+mn-cs"/>
              </a:rPr>
              <a:t>  set the ball rolling         underlying              pivotal          sparked       climax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2000" b="0" i="0" u="none" strike="noStrike" kern="1200" cap="none" spc="0" normalizeH="0" baseline="0" noProof="0" dirty="0">
                <a:ln>
                  <a:noFill/>
                </a:ln>
                <a:effectLst/>
                <a:uLnTx/>
                <a:uFillTx/>
                <a:latin typeface="Arial" charset="0"/>
                <a:ea typeface="+mn-ea"/>
                <a:cs typeface="+mn-cs"/>
              </a:rPr>
              <a:t>                 prompted	         released            central           driven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2000" b="0" i="0" u="none" strike="noStrike" kern="1200" cap="none" spc="0" normalizeH="0" baseline="0" noProof="0" dirty="0">
                <a:ln>
                  <a:noFill/>
                </a:ln>
                <a:effectLst/>
                <a:uLnTx/>
                <a:uFillTx/>
                <a:latin typeface="Arial" charset="0"/>
                <a:ea typeface="+mn-ea"/>
                <a:cs typeface="+mn-cs"/>
              </a:rPr>
              <a:t> pushed	       motivated      provoked	  aggravated        drew in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sz="2000" b="0" i="0" u="none" strike="noStrike" kern="1200" cap="none" spc="0" normalizeH="0" baseline="0" noProof="0" dirty="0">
                <a:ln>
                  <a:noFill/>
                </a:ln>
                <a:effectLst/>
                <a:uLnTx/>
                <a:uFillTx/>
                <a:latin typeface="Arial" charset="0"/>
                <a:ea typeface="+mn-ea"/>
                <a:cs typeface="+mn-cs"/>
              </a:rPr>
              <a:t>     latent          pulled 	fuelled	        masked            </a:t>
            </a:r>
            <a:r>
              <a:rPr kumimoji="0" lang="en-GB" sz="2800" b="0" i="0" u="none" strike="noStrike" kern="1200" cap="none" spc="0" normalizeH="0" baseline="0" noProof="0" dirty="0">
                <a:ln>
                  <a:noFill/>
                </a:ln>
                <a:effectLst/>
                <a:uLnTx/>
                <a:uFillTx/>
                <a:latin typeface="Arial" charset="0"/>
                <a:ea typeface="+mn-ea"/>
                <a:cs typeface="+mn-cs"/>
              </a:rPr>
              <a:t>supported</a:t>
            </a:r>
            <a:endParaRPr kumimoji="0" lang="en-GB" sz="2000" b="0" i="0" u="none" strike="noStrike" kern="1200" cap="none" spc="0" normalizeH="0" baseline="0" noProof="0" dirty="0">
              <a:ln>
                <a:noFill/>
              </a:ln>
              <a:effectLst/>
              <a:uLnTx/>
              <a:uFillTx/>
              <a:latin typeface="Arial" charset="0"/>
              <a:ea typeface="+mn-ea"/>
              <a:cs typeface="+mn-cs"/>
            </a:endParaRPr>
          </a:p>
        </p:txBody>
      </p:sp>
    </p:spTree>
    <p:extLst>
      <p:ext uri="{BB962C8B-B14F-4D97-AF65-F5344CB8AC3E}">
        <p14:creationId xmlns:p14="http://schemas.microsoft.com/office/powerpoint/2010/main" val="34684889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9EBF9CD5-E6FF-4374-B59B-C84037076EE2}"/>
              </a:ext>
            </a:extLst>
          </p:cNvPr>
          <p:cNvGraphicFramePr>
            <a:graphicFrameLocks noGrp="1"/>
          </p:cNvGraphicFramePr>
          <p:nvPr>
            <p:extLst/>
          </p:nvPr>
        </p:nvGraphicFramePr>
        <p:xfrm>
          <a:off x="159026" y="99420"/>
          <a:ext cx="8855765" cy="6675120"/>
        </p:xfrm>
        <a:graphic>
          <a:graphicData uri="http://schemas.openxmlformats.org/drawingml/2006/table">
            <a:tbl>
              <a:tblPr firstRow="1" bandRow="1">
                <a:tableStyleId>{5940675A-B579-460E-94D1-54222C63F5DA}</a:tableStyleId>
              </a:tblPr>
              <a:tblGrid>
                <a:gridCol w="1172357">
                  <a:extLst>
                    <a:ext uri="{9D8B030D-6E8A-4147-A177-3AD203B41FA5}">
                      <a16:colId xmlns:a16="http://schemas.microsoft.com/office/drawing/2014/main" val="1370247519"/>
                    </a:ext>
                  </a:extLst>
                </a:gridCol>
                <a:gridCol w="4195961">
                  <a:extLst>
                    <a:ext uri="{9D8B030D-6E8A-4147-A177-3AD203B41FA5}">
                      <a16:colId xmlns:a16="http://schemas.microsoft.com/office/drawing/2014/main" val="1955751802"/>
                    </a:ext>
                  </a:extLst>
                </a:gridCol>
                <a:gridCol w="2438231">
                  <a:extLst>
                    <a:ext uri="{9D8B030D-6E8A-4147-A177-3AD203B41FA5}">
                      <a16:colId xmlns:a16="http://schemas.microsoft.com/office/drawing/2014/main" val="3649022447"/>
                    </a:ext>
                  </a:extLst>
                </a:gridCol>
                <a:gridCol w="1049216">
                  <a:extLst>
                    <a:ext uri="{9D8B030D-6E8A-4147-A177-3AD203B41FA5}">
                      <a16:colId xmlns:a16="http://schemas.microsoft.com/office/drawing/2014/main" val="407644354"/>
                    </a:ext>
                  </a:extLst>
                </a:gridCol>
              </a:tblGrid>
              <a:tr h="526412">
                <a:tc>
                  <a:txBody>
                    <a:bodyPr/>
                    <a:lstStyle/>
                    <a:p>
                      <a:r>
                        <a:rPr lang="en-GB" b="1" dirty="0"/>
                        <a:t>Aircraft Role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Impact on the war</a:t>
                      </a:r>
                    </a:p>
                  </a:txBody>
                  <a:tcPr/>
                </a:tc>
                <a:tc>
                  <a:txBody>
                    <a:bodyPr/>
                    <a:lstStyle/>
                    <a:p>
                      <a:r>
                        <a:rPr lang="en-GB" b="1" dirty="0"/>
                        <a:t>Problems/limitations</a:t>
                      </a:r>
                    </a:p>
                  </a:txBody>
                  <a:tcPr/>
                </a:tc>
                <a:tc>
                  <a:txBody>
                    <a:bodyPr/>
                    <a:lstStyle/>
                    <a:p>
                      <a:r>
                        <a:rPr lang="en-GB" sz="1400" b="1" dirty="0"/>
                        <a:t>Importance (1-10)</a:t>
                      </a:r>
                    </a:p>
                  </a:txBody>
                  <a:tcPr/>
                </a:tc>
                <a:extLst>
                  <a:ext uri="{0D108BD9-81ED-4DB2-BD59-A6C34878D82A}">
                    <a16:rowId xmlns:a16="http://schemas.microsoft.com/office/drawing/2014/main" val="2682006159"/>
                  </a:ext>
                </a:extLst>
              </a:tr>
              <a:tr h="1654437">
                <a:tc>
                  <a:txBody>
                    <a:bodyPr/>
                    <a:lstStyle/>
                    <a:p>
                      <a:r>
                        <a:rPr lang="en-GB" sz="1800" dirty="0" err="1"/>
                        <a:t>Reconnai-ssance</a:t>
                      </a:r>
                      <a:endParaRPr lang="en-GB" sz="1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Offered a wider view of the battlefield than observation balloons and could fly behind enemy lines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This helped to gather valuable intelligence about the enemy’s position </a:t>
                      </a:r>
                    </a:p>
                    <a:p>
                      <a:endParaRPr lang="en-GB" sz="1400" dirty="0"/>
                    </a:p>
                  </a:txBody>
                  <a:tcPr/>
                </a:tc>
                <a:tc>
                  <a:txBody>
                    <a:bodyPr/>
                    <a:lstStyle/>
                    <a:p>
                      <a:r>
                        <a:rPr lang="en-GB" sz="1400" dirty="0"/>
                        <a:t>Materials were not very strong; few were built (c.200).</a:t>
                      </a:r>
                    </a:p>
                    <a:p>
                      <a:r>
                        <a:rPr lang="en-GB" sz="1400" dirty="0"/>
                        <a:t>Early planes could not hold cameras so pilots would have to remember what they saw</a:t>
                      </a:r>
                    </a:p>
                    <a:p>
                      <a:r>
                        <a:rPr lang="en-GB" sz="1400" dirty="0"/>
                        <a:t>Pilots were vulnerable to being hit as they flew in straight lines over the battlefield</a:t>
                      </a:r>
                    </a:p>
                    <a:p>
                      <a:endParaRPr lang="en-GB" sz="1400" dirty="0"/>
                    </a:p>
                  </a:txBody>
                  <a:tcPr/>
                </a:tc>
                <a:tc>
                  <a:txBody>
                    <a:bodyPr/>
                    <a:lstStyle/>
                    <a:p>
                      <a:endParaRPr lang="en-GB" sz="1400" dirty="0"/>
                    </a:p>
                  </a:txBody>
                  <a:tcPr/>
                </a:tc>
                <a:extLst>
                  <a:ext uri="{0D108BD9-81ED-4DB2-BD59-A6C34878D82A}">
                    <a16:rowId xmlns:a16="http://schemas.microsoft.com/office/drawing/2014/main" val="2923044022"/>
                  </a:ext>
                </a:extLst>
              </a:tr>
              <a:tr h="1829908">
                <a:tc>
                  <a:txBody>
                    <a:bodyPr/>
                    <a:lstStyle/>
                    <a:p>
                      <a:r>
                        <a:rPr lang="en-GB" dirty="0"/>
                        <a:t>Leaflet-dropping</a:t>
                      </a:r>
                    </a:p>
                  </a:txBody>
                  <a:tcPr/>
                </a:tc>
                <a:tc>
                  <a:txBody>
                    <a:bodyPr/>
                    <a:lstStyle/>
                    <a:p>
                      <a:r>
                        <a:rPr lang="en-GB" sz="1400" dirty="0"/>
                        <a:t>Designed to be a morale-boost - aircraft were used to drop leaflets of support over occupied Belgium, France and Italy</a:t>
                      </a:r>
                    </a:p>
                    <a:p>
                      <a:endParaRPr lang="en-GB" sz="1400" dirty="0"/>
                    </a:p>
                    <a:p>
                      <a:r>
                        <a:rPr lang="en-GB" sz="1400" dirty="0"/>
                        <a:t>Helped to weaken morale on the enemy side as part of ‘psychological warfare’</a:t>
                      </a:r>
                    </a:p>
                    <a:p>
                      <a:endParaRPr lang="en-GB" sz="1400" dirty="0"/>
                    </a:p>
                    <a:p>
                      <a:r>
                        <a:rPr lang="en-GB" sz="1400" dirty="0"/>
                        <a:t>It pushed designers to find ways for aircraft to carry more, and for pilots to be able to drop cargo or other items while still flying</a:t>
                      </a:r>
                    </a:p>
                  </a:txBody>
                  <a:tcPr/>
                </a:tc>
                <a:tc>
                  <a:txBody>
                    <a:bodyPr/>
                    <a:lstStyle/>
                    <a:p>
                      <a:r>
                        <a:rPr lang="en-GB" sz="1400" dirty="0"/>
                        <a:t>Inaccuracy</a:t>
                      </a:r>
                    </a:p>
                    <a:p>
                      <a:endParaRPr lang="en-GB" sz="1400" dirty="0"/>
                    </a:p>
                    <a:p>
                      <a:r>
                        <a:rPr lang="en-GB" sz="1400" dirty="0"/>
                        <a:t>‘Psychological’ impact is difficult to quantify</a:t>
                      </a:r>
                    </a:p>
                  </a:txBody>
                  <a:tcPr/>
                </a:tc>
                <a:tc>
                  <a:txBody>
                    <a:bodyPr/>
                    <a:lstStyle/>
                    <a:p>
                      <a:endParaRPr lang="en-GB" sz="1400" dirty="0"/>
                    </a:p>
                  </a:txBody>
                  <a:tcPr/>
                </a:tc>
                <a:extLst>
                  <a:ext uri="{0D108BD9-81ED-4DB2-BD59-A6C34878D82A}">
                    <a16:rowId xmlns:a16="http://schemas.microsoft.com/office/drawing/2014/main" val="2739031229"/>
                  </a:ext>
                </a:extLst>
              </a:tr>
              <a:tr h="1704215">
                <a:tc>
                  <a:txBody>
                    <a:bodyPr/>
                    <a:lstStyle/>
                    <a:p>
                      <a:r>
                        <a:rPr lang="en-GB" dirty="0"/>
                        <a:t>Air defence of Britain</a:t>
                      </a:r>
                    </a:p>
                  </a:txBody>
                  <a:tcPr/>
                </a:tc>
                <a:tc>
                  <a:txBody>
                    <a:bodyPr/>
                    <a:lstStyle/>
                    <a:p>
                      <a:r>
                        <a:rPr lang="en-GB" sz="1400" dirty="0"/>
                        <a:t>Helped to defend Britain from German airships and later their bomber planes</a:t>
                      </a:r>
                    </a:p>
                    <a:p>
                      <a:endParaRPr lang="en-GB" sz="1400" dirty="0"/>
                    </a:p>
                    <a:p>
                      <a:r>
                        <a:rPr lang="en-GB" sz="1400" dirty="0"/>
                        <a:t>Helped to protect civilians</a:t>
                      </a:r>
                    </a:p>
                    <a:p>
                      <a:endParaRPr lang="en-GB" sz="1400" b="0" dirty="0"/>
                    </a:p>
                    <a:p>
                      <a:r>
                        <a:rPr lang="en-GB" sz="1400" b="0" dirty="0"/>
                        <a:t>air defences had to be prioritised and reorganised; this was one of the factors leading to agreement that there should only be one air service. </a:t>
                      </a:r>
                      <a:endParaRPr lang="en-GB" sz="1400" dirty="0"/>
                    </a:p>
                  </a:txBody>
                  <a:tcPr/>
                </a:tc>
                <a:tc>
                  <a:txBody>
                    <a:bodyPr/>
                    <a:lstStyle/>
                    <a:p>
                      <a:endParaRPr lang="en-GB" sz="1400" dirty="0"/>
                    </a:p>
                  </a:txBody>
                  <a:tcPr/>
                </a:tc>
                <a:tc>
                  <a:txBody>
                    <a:bodyPr/>
                    <a:lstStyle/>
                    <a:p>
                      <a:endParaRPr lang="en-GB" sz="1400" dirty="0"/>
                    </a:p>
                  </a:txBody>
                  <a:tcPr/>
                </a:tc>
                <a:extLst>
                  <a:ext uri="{0D108BD9-81ED-4DB2-BD59-A6C34878D82A}">
                    <a16:rowId xmlns:a16="http://schemas.microsoft.com/office/drawing/2014/main" val="1926822392"/>
                  </a:ext>
                </a:extLst>
              </a:tr>
            </a:tbl>
          </a:graphicData>
        </a:graphic>
      </p:graphicFrame>
    </p:spTree>
    <p:extLst>
      <p:ext uri="{BB962C8B-B14F-4D97-AF65-F5344CB8AC3E}">
        <p14:creationId xmlns:p14="http://schemas.microsoft.com/office/powerpoint/2010/main" val="3293797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06630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t="4791" b="3853"/>
          <a:stretch>
            <a:fillRect/>
          </a:stretch>
        </p:blipFill>
        <p:spPr bwMode="auto">
          <a:xfrm>
            <a:off x="0" y="0"/>
            <a:ext cx="8820150" cy="679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Rectangle 3"/>
          <p:cNvSpPr>
            <a:spLocks noChangeArrowheads="1"/>
          </p:cNvSpPr>
          <p:nvPr/>
        </p:nvSpPr>
        <p:spPr bwMode="auto">
          <a:xfrm>
            <a:off x="-28575" y="-16782"/>
            <a:ext cx="4787900" cy="523220"/>
          </a:xfrm>
          <a:prstGeom prst="rect">
            <a:avLst/>
          </a:prstGeom>
          <a:solidFill>
            <a:srgbClr val="FFFF00"/>
          </a:solidFill>
          <a:ln>
            <a:noFill/>
          </a:ln>
        </p:spPr>
        <p:txBody>
          <a:bodyPr anchor="ct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altLang="en-US" sz="2800" b="0" i="0" u="none" strike="noStrike" kern="1200" cap="none" spc="0" normalizeH="0" baseline="0" noProof="0">
                <a:ln>
                  <a:noFill/>
                </a:ln>
                <a:solidFill>
                  <a:srgbClr val="000000"/>
                </a:solidFill>
                <a:effectLst/>
                <a:uLnTx/>
                <a:uFillTx/>
                <a:latin typeface="Trebuchet MS" pitchFamily="34" charset="0"/>
                <a:ea typeface="ＭＳ Ｐゴシック" pitchFamily="34" charset="-128"/>
                <a:cs typeface="Times New Roman" pitchFamily="18" charset="0"/>
              </a:rPr>
              <a:t>Who is planning what here?</a:t>
            </a:r>
          </a:p>
        </p:txBody>
      </p:sp>
      <p:sp>
        <p:nvSpPr>
          <p:cNvPr id="4" name="Rectangle 3"/>
          <p:cNvSpPr>
            <a:spLocks noChangeArrowheads="1"/>
          </p:cNvSpPr>
          <p:nvPr/>
        </p:nvSpPr>
        <p:spPr bwMode="auto">
          <a:xfrm>
            <a:off x="4787900" y="0"/>
            <a:ext cx="4356100" cy="2246769"/>
          </a:xfrm>
          <a:prstGeom prst="rect">
            <a:avLst/>
          </a:prstGeom>
          <a:solidFill>
            <a:srgbClr val="CCFFCC"/>
          </a:solidFill>
          <a:ln>
            <a:noFill/>
          </a:ln>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altLang="en-US" sz="2800" b="0" i="0" u="none" strike="noStrike" kern="1200" cap="none" spc="0" normalizeH="0" baseline="0" noProof="0" dirty="0">
                <a:ln>
                  <a:noFill/>
                </a:ln>
                <a:solidFill>
                  <a:srgbClr val="000000"/>
                </a:solidFill>
                <a:effectLst/>
                <a:uLnTx/>
                <a:uFillTx/>
                <a:latin typeface="Trebuchet MS" pitchFamily="34" charset="0"/>
                <a:ea typeface="ＭＳ Ｐゴシック" pitchFamily="34" charset="-128"/>
                <a:cs typeface="Times New Roman" pitchFamily="18" charset="0"/>
              </a:rPr>
              <a:t>Destruction of the RAF (by the German Luftwaffe), which was necessary for Hitler’s </a:t>
            </a:r>
            <a:r>
              <a:rPr kumimoji="0" lang="en-GB" altLang="en-US" sz="2800" b="1" i="0" u="none" strike="noStrike" kern="1200" cap="none" spc="0" normalizeH="0" baseline="0" noProof="0" dirty="0">
                <a:ln>
                  <a:noFill/>
                </a:ln>
                <a:solidFill>
                  <a:srgbClr val="000000"/>
                </a:solidFill>
                <a:effectLst/>
                <a:uLnTx/>
                <a:uFillTx/>
                <a:latin typeface="Trebuchet MS" pitchFamily="34" charset="0"/>
                <a:ea typeface="ＭＳ Ｐゴシック" pitchFamily="34" charset="-128"/>
                <a:cs typeface="Times New Roman" pitchFamily="18" charset="0"/>
              </a:rPr>
              <a:t>“Operation </a:t>
            </a:r>
            <a:r>
              <a:rPr kumimoji="0" lang="en-GB" altLang="en-US" sz="2800" b="1" i="0" u="none" strike="noStrike" kern="1200" cap="none" spc="0" normalizeH="0" baseline="0" noProof="0" dirty="0" err="1">
                <a:ln>
                  <a:noFill/>
                </a:ln>
                <a:solidFill>
                  <a:srgbClr val="000000"/>
                </a:solidFill>
                <a:effectLst/>
                <a:uLnTx/>
                <a:uFillTx/>
                <a:latin typeface="Trebuchet MS" pitchFamily="34" charset="0"/>
                <a:ea typeface="ＭＳ Ｐゴシック" pitchFamily="34" charset="-128"/>
                <a:cs typeface="Times New Roman" pitchFamily="18" charset="0"/>
              </a:rPr>
              <a:t>Sealion</a:t>
            </a:r>
            <a:r>
              <a:rPr kumimoji="0" lang="en-GB" altLang="en-US" sz="2800" b="1" i="0" u="none" strike="noStrike" kern="1200" cap="none" spc="0" normalizeH="0" baseline="0" noProof="0" dirty="0">
                <a:ln>
                  <a:noFill/>
                </a:ln>
                <a:solidFill>
                  <a:srgbClr val="000000"/>
                </a:solidFill>
                <a:effectLst/>
                <a:uLnTx/>
                <a:uFillTx/>
                <a:latin typeface="Trebuchet MS" pitchFamily="34" charset="0"/>
                <a:ea typeface="ＭＳ Ｐゴシック" pitchFamily="34" charset="-128"/>
                <a:cs typeface="Times New Roman" pitchFamily="18" charset="0"/>
              </a:rPr>
              <a:t>”.</a:t>
            </a:r>
          </a:p>
        </p:txBody>
      </p:sp>
      <p:sp>
        <p:nvSpPr>
          <p:cNvPr id="5" name="Rectangle 4"/>
          <p:cNvSpPr>
            <a:spLocks noChangeArrowheads="1"/>
          </p:cNvSpPr>
          <p:nvPr/>
        </p:nvSpPr>
        <p:spPr bwMode="auto">
          <a:xfrm>
            <a:off x="673100" y="4842308"/>
            <a:ext cx="8135938" cy="1939925"/>
          </a:xfrm>
          <a:prstGeom prst="rect">
            <a:avLst/>
          </a:prstGeom>
          <a:solidFill>
            <a:srgbClr val="FFC000"/>
          </a:solidFill>
          <a:ln>
            <a:noFill/>
          </a:ln>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altLang="en-US" sz="6000" b="1" i="0" u="none" strike="noStrike" kern="1200" cap="none" spc="0" normalizeH="0" baseline="0" noProof="0">
                <a:ln>
                  <a:noFill/>
                </a:ln>
                <a:solidFill>
                  <a:srgbClr val="000000"/>
                </a:solidFill>
                <a:effectLst/>
                <a:uLnTx/>
                <a:uFillTx/>
                <a:latin typeface="Trebuchet MS" pitchFamily="34" charset="0"/>
                <a:ea typeface="ＭＳ Ｐゴシック" pitchFamily="34" charset="-128"/>
                <a:cs typeface="Times New Roman" pitchFamily="18" charset="0"/>
              </a:rPr>
              <a:t>Defence against invasion of Britain.</a:t>
            </a:r>
            <a:endParaRPr kumimoji="0" lang="en-GB" altLang="en-US" sz="6000" b="1" i="0" u="none" strike="noStrike" kern="1200" cap="none" spc="0" normalizeH="0" baseline="0" noProof="0">
              <a:ln>
                <a:noFill/>
              </a:ln>
              <a:solidFill>
                <a:srgbClr val="000000"/>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24455726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style.rotation</p:attrName>
                                        </p:attrNameLst>
                                      </p:cBhvr>
                                      <p:tavLst>
                                        <p:tav tm="0">
                                          <p:val>
                                            <p:fltVal val="720"/>
                                          </p:val>
                                        </p:tav>
                                        <p:tav tm="100000">
                                          <p:val>
                                            <p:fltVal val="0"/>
                                          </p:val>
                                        </p:tav>
                                      </p:tavLst>
                                    </p:anim>
                                    <p:anim calcmode="lin" valueType="num">
                                      <p:cBhvr>
                                        <p:cTn id="9" dur="1000" fill="hold"/>
                                        <p:tgtEl>
                                          <p:spTgt spid="5"/>
                                        </p:tgtEl>
                                        <p:attrNameLst>
                                          <p:attrName>ppt_h</p:attrName>
                                        </p:attrNameLst>
                                      </p:cBhvr>
                                      <p:tavLst>
                                        <p:tav tm="0">
                                          <p:val>
                                            <p:fltVal val="0"/>
                                          </p:val>
                                        </p:tav>
                                        <p:tav tm="100000">
                                          <p:val>
                                            <p:strVal val="#ppt_h"/>
                                          </p:val>
                                        </p:tav>
                                      </p:tavLst>
                                    </p:anim>
                                    <p:anim calcmode="lin" valueType="num">
                                      <p:cBhvr>
                                        <p:cTn id="10" dur="1000" fill="hold"/>
                                        <p:tgtEl>
                                          <p:spTgt spid="5"/>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04FFE6D-3059-45A3-937B-B6518B58D614}"/>
              </a:ext>
            </a:extLst>
          </p:cNvPr>
          <p:cNvPicPr>
            <a:picLocks noChangeAspect="1"/>
          </p:cNvPicPr>
          <p:nvPr/>
        </p:nvPicPr>
        <p:blipFill rotWithShape="1">
          <a:blip r:embed="rId2"/>
          <a:srcRect l="1738" t="9421" r="9239" b="15024"/>
          <a:stretch/>
        </p:blipFill>
        <p:spPr>
          <a:xfrm>
            <a:off x="4553" y="1103243"/>
            <a:ext cx="9139447" cy="4363278"/>
          </a:xfrm>
          <a:prstGeom prst="rect">
            <a:avLst/>
          </a:prstGeom>
        </p:spPr>
      </p:pic>
      <p:sp>
        <p:nvSpPr>
          <p:cNvPr id="5" name="Rectangle 4">
            <a:extLst>
              <a:ext uri="{FF2B5EF4-FFF2-40B4-BE49-F238E27FC236}">
                <a16:creationId xmlns:a16="http://schemas.microsoft.com/office/drawing/2014/main" id="{DEBB8A73-5061-4112-B48E-EB92B3FDF11E}"/>
              </a:ext>
            </a:extLst>
          </p:cNvPr>
          <p:cNvSpPr/>
          <p:nvPr/>
        </p:nvSpPr>
        <p:spPr>
          <a:xfrm>
            <a:off x="1039012" y="5735189"/>
            <a:ext cx="7070525" cy="70788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4000" dirty="0">
                <a:solidFill>
                  <a:prstClr val="black"/>
                </a:solidFill>
                <a:latin typeface="KlavikaMedium"/>
              </a:rPr>
              <a:t>2</a:t>
            </a:r>
            <a:r>
              <a:rPr kumimoji="0" lang="en-GB" sz="4000" b="0" i="0" u="none" strike="noStrike" kern="1200" cap="none" spc="0" normalizeH="0" baseline="0" noProof="0" dirty="0">
                <a:ln>
                  <a:noFill/>
                </a:ln>
                <a:solidFill>
                  <a:prstClr val="black"/>
                </a:solidFill>
                <a:effectLst/>
                <a:uLnTx/>
                <a:uFillTx/>
                <a:latin typeface="KlavikaMedium"/>
                <a:ea typeface="+mn-ea"/>
                <a:cs typeface="+mn-cs"/>
              </a:rPr>
              <a:t>. The Battle of Britain and Radar</a:t>
            </a:r>
          </a:p>
        </p:txBody>
      </p:sp>
      <p:sp>
        <p:nvSpPr>
          <p:cNvPr id="6" name="Rectangle 5">
            <a:extLst>
              <a:ext uri="{FF2B5EF4-FFF2-40B4-BE49-F238E27FC236}">
                <a16:creationId xmlns:a16="http://schemas.microsoft.com/office/drawing/2014/main" id="{A4BD2FE4-96DD-42D8-BF07-9AD8010E7DA2}"/>
              </a:ext>
            </a:extLst>
          </p:cNvPr>
          <p:cNvSpPr/>
          <p:nvPr/>
        </p:nvSpPr>
        <p:spPr>
          <a:xfrm>
            <a:off x="91727" y="311355"/>
            <a:ext cx="8965097" cy="523220"/>
          </a:xfrm>
          <a:prstGeom prst="rect">
            <a:avLst/>
          </a:prstGeom>
          <a:solidFill>
            <a:srgbClr val="FFFF00"/>
          </a:solidFill>
        </p:spPr>
        <p:txBody>
          <a:bodyPr wrap="square">
            <a:spAutoFit/>
          </a:bodyPr>
          <a:lstStyle/>
          <a:p>
            <a:pPr algn="ctr"/>
            <a:r>
              <a:rPr lang="en-GB" sz="2800" b="1" dirty="0"/>
              <a:t>EQ: </a:t>
            </a:r>
            <a:r>
              <a:rPr lang="en-GB" sz="2800" dirty="0"/>
              <a:t>Who defeated the Luftwaffe in the Battle of Britain?</a:t>
            </a:r>
          </a:p>
        </p:txBody>
      </p:sp>
    </p:spTree>
    <p:extLst>
      <p:ext uri="{BB962C8B-B14F-4D97-AF65-F5344CB8AC3E}">
        <p14:creationId xmlns:p14="http://schemas.microsoft.com/office/powerpoint/2010/main" val="2143056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64349DB-36D5-4C44-84E1-1F5622F2011E}"/>
              </a:ext>
            </a:extLst>
          </p:cNvPr>
          <p:cNvSpPr/>
          <p:nvPr/>
        </p:nvSpPr>
        <p:spPr>
          <a:xfrm>
            <a:off x="467138" y="1226263"/>
            <a:ext cx="8259418" cy="5170646"/>
          </a:xfrm>
          <a:prstGeom prst="rect">
            <a:avLst/>
          </a:prstGeom>
        </p:spPr>
        <p:txBody>
          <a:bodyPr wrap="square">
            <a:spAutoFit/>
          </a:bodyPr>
          <a:lstStyle/>
          <a:p>
            <a:r>
              <a:rPr lang="en-GB" sz="2200" dirty="0"/>
              <a:t>The Battle of Britain was one of the most important Allied victories of the Second  World War.  </a:t>
            </a:r>
            <a:r>
              <a:rPr lang="en-GB" sz="2200" b="1" dirty="0"/>
              <a:t>The German air force (Luftwaffe</a:t>
            </a:r>
            <a:r>
              <a:rPr lang="en-GB" sz="2200" dirty="0"/>
              <a:t>) had been at the front of every attack the Nazis had made on their neighbouring countries, starting with the military attack on Poland in September 1939. The Luftwaffe would attack all the key defences of a country, including the </a:t>
            </a:r>
            <a:r>
              <a:rPr lang="en-GB" sz="2200" b="1" dirty="0"/>
              <a:t>airfields</a:t>
            </a:r>
            <a:r>
              <a:rPr lang="en-GB" sz="2200" dirty="0"/>
              <a:t>, clearing the way for the ground troops (the army) to invade. </a:t>
            </a:r>
          </a:p>
          <a:p>
            <a:endParaRPr lang="en-GB" sz="2200" dirty="0"/>
          </a:p>
          <a:p>
            <a:r>
              <a:rPr lang="en-GB" sz="2200" dirty="0"/>
              <a:t>The idea was that the country being attacked would not be able to stop the invasion, as its air force would have been destroyed and its military bases damaged. The battle plan had been successful for the Nazis when they attacked Poland, but was also very effective when they attacked Luxemburg, Belgium, the Netherlands and France in May to June 1940. It took the Germans </a:t>
            </a:r>
            <a:r>
              <a:rPr lang="en-GB" sz="2200" b="1" dirty="0"/>
              <a:t>just six weeks to take the four countries. </a:t>
            </a:r>
          </a:p>
        </p:txBody>
      </p:sp>
      <p:sp>
        <p:nvSpPr>
          <p:cNvPr id="6" name="Rectangle 5">
            <a:extLst>
              <a:ext uri="{FF2B5EF4-FFF2-40B4-BE49-F238E27FC236}">
                <a16:creationId xmlns:a16="http://schemas.microsoft.com/office/drawing/2014/main" id="{1322D711-DD78-4569-B3C7-48491D9046D6}"/>
              </a:ext>
            </a:extLst>
          </p:cNvPr>
          <p:cNvSpPr/>
          <p:nvPr/>
        </p:nvSpPr>
        <p:spPr>
          <a:xfrm>
            <a:off x="114298" y="321295"/>
            <a:ext cx="8965097" cy="523220"/>
          </a:xfrm>
          <a:prstGeom prst="rect">
            <a:avLst/>
          </a:prstGeom>
          <a:solidFill>
            <a:srgbClr val="FFFF00"/>
          </a:solidFill>
        </p:spPr>
        <p:txBody>
          <a:bodyPr wrap="square">
            <a:spAutoFit/>
          </a:bodyPr>
          <a:lstStyle/>
          <a:p>
            <a:pPr algn="ctr"/>
            <a:r>
              <a:rPr lang="en-GB" sz="2800" b="1" dirty="0"/>
              <a:t>EQ: </a:t>
            </a:r>
            <a:r>
              <a:rPr lang="en-GB" sz="2800" dirty="0"/>
              <a:t>Who defeated the Luftwaffe in the Battle of Britain?</a:t>
            </a:r>
          </a:p>
        </p:txBody>
      </p:sp>
    </p:spTree>
    <p:extLst>
      <p:ext uri="{BB962C8B-B14F-4D97-AF65-F5344CB8AC3E}">
        <p14:creationId xmlns:p14="http://schemas.microsoft.com/office/powerpoint/2010/main" val="16190339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64349DB-36D5-4C44-84E1-1F5622F2011E}"/>
              </a:ext>
            </a:extLst>
          </p:cNvPr>
          <p:cNvSpPr/>
          <p:nvPr/>
        </p:nvSpPr>
        <p:spPr>
          <a:xfrm>
            <a:off x="646044" y="1452150"/>
            <a:ext cx="8048211" cy="2800767"/>
          </a:xfrm>
          <a:prstGeom prst="rect">
            <a:avLst/>
          </a:prstGeom>
        </p:spPr>
        <p:txBody>
          <a:bodyPr wrap="square">
            <a:spAutoFit/>
          </a:bodyPr>
          <a:lstStyle/>
          <a:p>
            <a:r>
              <a:rPr lang="en-GB" sz="2200" dirty="0"/>
              <a:t>By late </a:t>
            </a:r>
            <a:r>
              <a:rPr lang="en-GB" sz="2200" b="1" dirty="0"/>
              <a:t>June 1940</a:t>
            </a:r>
            <a:r>
              <a:rPr lang="en-GB" sz="2200" dirty="0"/>
              <a:t>, it was obvious that the last country the Germans needed to defeat to achieve their conquest of Western Europe was Britain. For the Germans, it was essential that they destroyed Britain’s defences on its </a:t>
            </a:r>
            <a:r>
              <a:rPr lang="en-GB" sz="2200" b="1" dirty="0"/>
              <a:t>southern and eastern coasts </a:t>
            </a:r>
            <a:r>
              <a:rPr lang="en-GB" sz="2200" dirty="0"/>
              <a:t>before an attack was mounted across the English Channel. At the end of June 1940, German aircraft began flying across to Britain, carrying out </a:t>
            </a:r>
            <a:r>
              <a:rPr lang="en-GB" sz="2200" b="1" dirty="0"/>
              <a:t>reconnaissance</a:t>
            </a:r>
            <a:r>
              <a:rPr lang="en-GB" sz="2200" dirty="0"/>
              <a:t> and limited attacks. This was all in preparation for the main attack to begin…</a:t>
            </a:r>
          </a:p>
        </p:txBody>
      </p:sp>
      <p:sp>
        <p:nvSpPr>
          <p:cNvPr id="6" name="Rectangle 5">
            <a:extLst>
              <a:ext uri="{FF2B5EF4-FFF2-40B4-BE49-F238E27FC236}">
                <a16:creationId xmlns:a16="http://schemas.microsoft.com/office/drawing/2014/main" id="{DA5475C5-121B-4496-AC5A-3FBB635E6800}"/>
              </a:ext>
            </a:extLst>
          </p:cNvPr>
          <p:cNvSpPr/>
          <p:nvPr/>
        </p:nvSpPr>
        <p:spPr>
          <a:xfrm>
            <a:off x="91727" y="311355"/>
            <a:ext cx="8965097" cy="523220"/>
          </a:xfrm>
          <a:prstGeom prst="rect">
            <a:avLst/>
          </a:prstGeom>
          <a:solidFill>
            <a:srgbClr val="FFFF00"/>
          </a:solidFill>
        </p:spPr>
        <p:txBody>
          <a:bodyPr wrap="square">
            <a:spAutoFit/>
          </a:bodyPr>
          <a:lstStyle/>
          <a:p>
            <a:pPr algn="ctr"/>
            <a:r>
              <a:rPr lang="en-GB" sz="2800" b="1" dirty="0"/>
              <a:t>EQ: </a:t>
            </a:r>
            <a:r>
              <a:rPr lang="en-GB" sz="2800" dirty="0"/>
              <a:t>Who defeated the Luftwaffe in the Battle of Britain?</a:t>
            </a:r>
          </a:p>
        </p:txBody>
      </p:sp>
      <p:sp>
        <p:nvSpPr>
          <p:cNvPr id="7" name="TextBox 6">
            <a:extLst>
              <a:ext uri="{FF2B5EF4-FFF2-40B4-BE49-F238E27FC236}">
                <a16:creationId xmlns:a16="http://schemas.microsoft.com/office/drawing/2014/main" id="{73B0175B-C6B9-4479-8F2A-BFA20EE8D5D9}"/>
              </a:ext>
            </a:extLst>
          </p:cNvPr>
          <p:cNvSpPr txBox="1"/>
          <p:nvPr/>
        </p:nvSpPr>
        <p:spPr>
          <a:xfrm>
            <a:off x="646045" y="4969565"/>
            <a:ext cx="7951303" cy="954107"/>
          </a:xfrm>
          <a:prstGeom prst="rect">
            <a:avLst/>
          </a:prstGeom>
          <a:noFill/>
          <a:ln>
            <a:solidFill>
              <a:schemeClr val="accent1"/>
            </a:solidFill>
          </a:ln>
        </p:spPr>
        <p:txBody>
          <a:bodyPr wrap="square" rtlCol="0">
            <a:spAutoFit/>
          </a:bodyPr>
          <a:lstStyle/>
          <a:p>
            <a:r>
              <a:rPr lang="en-GB" sz="2800" b="1" dirty="0"/>
              <a:t>Task</a:t>
            </a:r>
            <a:r>
              <a:rPr lang="en-GB" sz="2800" dirty="0"/>
              <a:t>: Put the narrative (story) of the Battle of Britain into the correct order</a:t>
            </a:r>
          </a:p>
        </p:txBody>
      </p:sp>
    </p:spTree>
    <p:extLst>
      <p:ext uri="{BB962C8B-B14F-4D97-AF65-F5344CB8AC3E}">
        <p14:creationId xmlns:p14="http://schemas.microsoft.com/office/powerpoint/2010/main" val="1694174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C12CCBB-3A83-4AF4-B0D7-8CCE26F399EE}"/>
              </a:ext>
            </a:extLst>
          </p:cNvPr>
          <p:cNvGraphicFramePr>
            <a:graphicFrameLocks noGrp="1"/>
          </p:cNvGraphicFramePr>
          <p:nvPr>
            <p:extLst>
              <p:ext uri="{D42A27DB-BD31-4B8C-83A1-F6EECF244321}">
                <p14:modId xmlns:p14="http://schemas.microsoft.com/office/powerpoint/2010/main" val="3111043718"/>
              </p:ext>
            </p:extLst>
          </p:nvPr>
        </p:nvGraphicFramePr>
        <p:xfrm>
          <a:off x="165253" y="185144"/>
          <a:ext cx="8813494" cy="6492240"/>
        </p:xfrm>
        <a:graphic>
          <a:graphicData uri="http://schemas.openxmlformats.org/drawingml/2006/table">
            <a:tbl>
              <a:tblPr firstRow="1" bandRow="1">
                <a:tableStyleId>{5940675A-B579-460E-94D1-54222C63F5DA}</a:tableStyleId>
              </a:tblPr>
              <a:tblGrid>
                <a:gridCol w="4478357">
                  <a:extLst>
                    <a:ext uri="{9D8B030D-6E8A-4147-A177-3AD203B41FA5}">
                      <a16:colId xmlns:a16="http://schemas.microsoft.com/office/drawing/2014/main" val="1227017825"/>
                    </a:ext>
                  </a:extLst>
                </a:gridCol>
                <a:gridCol w="4335137">
                  <a:extLst>
                    <a:ext uri="{9D8B030D-6E8A-4147-A177-3AD203B41FA5}">
                      <a16:colId xmlns:a16="http://schemas.microsoft.com/office/drawing/2014/main" val="3681638420"/>
                    </a:ext>
                  </a:extLst>
                </a:gridCol>
              </a:tblGrid>
              <a:tr h="0">
                <a:tc>
                  <a:txBody>
                    <a:bodyPr/>
                    <a:lstStyle/>
                    <a:p>
                      <a:r>
                        <a:rPr lang="en-GB" sz="1800" kern="1200" dirty="0">
                          <a:solidFill>
                            <a:schemeClr val="tx1"/>
                          </a:solidFill>
                          <a:effectLst/>
                          <a:latin typeface="+mn-lt"/>
                          <a:ea typeface="+mn-ea"/>
                          <a:cs typeface="+mn-cs"/>
                        </a:rPr>
                        <a:t>The German Luftwaffe attacked sites along the British coast and ships in the English Channel by dropping bombs. The Germans began preparations for Operation Sea lion: the planned invasion on Britain. A central part of the plan needed there to be no air defences or aircraft capable of attacking the German troops as they approached from the sea and on reaching Britain. </a:t>
                      </a:r>
                    </a:p>
                  </a:txBody>
                  <a:tcPr/>
                </a:tc>
                <a:tc>
                  <a:txBody>
                    <a:bodyPr/>
                    <a:lstStyle/>
                    <a:p>
                      <a:r>
                        <a:rPr lang="en-GB" dirty="0"/>
                        <a:t>Having made their plan, the Germans focused the bombing raids on British airfields and radar stations. German bombers were accompanied by fighter planes. The main German air intensive assault was known to the Luftwaffe as </a:t>
                      </a:r>
                      <a:r>
                        <a:rPr lang="en-GB" i="1" dirty="0" err="1"/>
                        <a:t>Adlertag</a:t>
                      </a:r>
                      <a:r>
                        <a:rPr lang="en-GB" dirty="0"/>
                        <a:t> - Eagle Day. In harbours in occupied Europe,  German ships were prepared for the sea attack. </a:t>
                      </a:r>
                      <a:r>
                        <a:rPr lang="en-GB" sz="1800" kern="1200" dirty="0">
                          <a:solidFill>
                            <a:schemeClr val="tx1"/>
                          </a:solidFill>
                          <a:effectLst/>
                          <a:latin typeface="+mn-lt"/>
                          <a:ea typeface="+mn-ea"/>
                          <a:cs typeface="+mn-cs"/>
                        </a:rPr>
                        <a:t>The Germans managed to destroy British aircraft and airfields but they did not stop the RAF from fighting back and no sea invasion could be launched. </a:t>
                      </a:r>
                    </a:p>
                    <a:p>
                      <a:endParaRPr lang="en-GB" dirty="0"/>
                    </a:p>
                  </a:txBody>
                  <a:tcPr/>
                </a:tc>
                <a:extLst>
                  <a:ext uri="{0D108BD9-81ED-4DB2-BD59-A6C34878D82A}">
                    <a16:rowId xmlns:a16="http://schemas.microsoft.com/office/drawing/2014/main" val="2359970352"/>
                  </a:ext>
                </a:extLst>
              </a:tr>
              <a:tr h="370840">
                <a:tc>
                  <a:txBody>
                    <a:bodyPr/>
                    <a:lstStyle/>
                    <a:p>
                      <a:r>
                        <a:rPr lang="en-GB" sz="1800" kern="1200" dirty="0">
                          <a:solidFill>
                            <a:schemeClr val="tx1"/>
                          </a:solidFill>
                          <a:effectLst/>
                          <a:latin typeface="+mn-lt"/>
                          <a:ea typeface="+mn-ea"/>
                          <a:cs typeface="+mn-cs"/>
                        </a:rPr>
                        <a:t>Having had to postpone the invasion by sea, the Luftwaffe then began to bomb non-military and industrial sites and started to bomb towns and cities as well. The attacks went beyond the south east coast up into the south west, the Midlands, the North East of England and into Scotland.  After attacks on British cities the RAF sent its first planes to bomb Berlin.</a:t>
                      </a:r>
                    </a:p>
                    <a:p>
                      <a:endParaRPr lang="en-GB" dirty="0"/>
                    </a:p>
                  </a:txBody>
                  <a:tcPr/>
                </a:tc>
                <a:tc>
                  <a:txBody>
                    <a:bodyPr/>
                    <a:lstStyle/>
                    <a:p>
                      <a:r>
                        <a:rPr lang="en-GB" sz="1800" kern="1200" dirty="0">
                          <a:solidFill>
                            <a:schemeClr val="tx1"/>
                          </a:solidFill>
                          <a:effectLst/>
                          <a:latin typeface="+mn-lt"/>
                          <a:ea typeface="+mn-ea"/>
                          <a:cs typeface="+mn-cs"/>
                        </a:rPr>
                        <a:t>The Germans then decided to target even more cities with mass bombing raids – the Blitz had started. On the 15 September one of the heaviest bombing raids was launched against London. However, the RAF Fighter Command continued to attack the Luftwaffe and the Germans suffered huge losses. The day became known as ‘Battle of Britain’ day and forced Hitler to postpone his invasion. </a:t>
                      </a:r>
                    </a:p>
                    <a:p>
                      <a:endParaRPr lang="en-GB" dirty="0"/>
                    </a:p>
                  </a:txBody>
                  <a:tcPr/>
                </a:tc>
                <a:extLst>
                  <a:ext uri="{0D108BD9-81ED-4DB2-BD59-A6C34878D82A}">
                    <a16:rowId xmlns:a16="http://schemas.microsoft.com/office/drawing/2014/main" val="2377741963"/>
                  </a:ext>
                </a:extLst>
              </a:tr>
            </a:tbl>
          </a:graphicData>
        </a:graphic>
      </p:graphicFrame>
      <p:sp>
        <p:nvSpPr>
          <p:cNvPr id="3" name="Rectangle 2">
            <a:extLst>
              <a:ext uri="{FF2B5EF4-FFF2-40B4-BE49-F238E27FC236}">
                <a16:creationId xmlns:a16="http://schemas.microsoft.com/office/drawing/2014/main" id="{C56094C8-4400-4E93-BE92-4F186A73AE66}"/>
              </a:ext>
            </a:extLst>
          </p:cNvPr>
          <p:cNvSpPr/>
          <p:nvPr/>
        </p:nvSpPr>
        <p:spPr>
          <a:xfrm>
            <a:off x="4651513" y="185144"/>
            <a:ext cx="4327234" cy="363148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D4993106-71BD-4E7E-A3F3-1EF0EF15D6EE}"/>
              </a:ext>
            </a:extLst>
          </p:cNvPr>
          <p:cNvSpPr/>
          <p:nvPr/>
        </p:nvSpPr>
        <p:spPr>
          <a:xfrm>
            <a:off x="165253" y="3886200"/>
            <a:ext cx="4486260" cy="27911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4B2854CD-315C-4807-B36C-0C75459F95EE}"/>
              </a:ext>
            </a:extLst>
          </p:cNvPr>
          <p:cNvSpPr/>
          <p:nvPr/>
        </p:nvSpPr>
        <p:spPr>
          <a:xfrm>
            <a:off x="4657740" y="3886200"/>
            <a:ext cx="4321007" cy="278295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99853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C12CCBB-3A83-4AF4-B0D7-8CCE26F399EE}"/>
              </a:ext>
            </a:extLst>
          </p:cNvPr>
          <p:cNvGraphicFramePr>
            <a:graphicFrameLocks noGrp="1"/>
          </p:cNvGraphicFramePr>
          <p:nvPr>
            <p:extLst>
              <p:ext uri="{D42A27DB-BD31-4B8C-83A1-F6EECF244321}">
                <p14:modId xmlns:p14="http://schemas.microsoft.com/office/powerpoint/2010/main" val="2275386306"/>
              </p:ext>
            </p:extLst>
          </p:nvPr>
        </p:nvGraphicFramePr>
        <p:xfrm>
          <a:off x="165253" y="185144"/>
          <a:ext cx="8813494" cy="3108960"/>
        </p:xfrm>
        <a:graphic>
          <a:graphicData uri="http://schemas.openxmlformats.org/drawingml/2006/table">
            <a:tbl>
              <a:tblPr firstRow="1" bandRow="1">
                <a:tableStyleId>{5940675A-B579-460E-94D1-54222C63F5DA}</a:tableStyleId>
              </a:tblPr>
              <a:tblGrid>
                <a:gridCol w="4478357">
                  <a:extLst>
                    <a:ext uri="{9D8B030D-6E8A-4147-A177-3AD203B41FA5}">
                      <a16:colId xmlns:a16="http://schemas.microsoft.com/office/drawing/2014/main" val="1227017825"/>
                    </a:ext>
                  </a:extLst>
                </a:gridCol>
                <a:gridCol w="4335137">
                  <a:extLst>
                    <a:ext uri="{9D8B030D-6E8A-4147-A177-3AD203B41FA5}">
                      <a16:colId xmlns:a16="http://schemas.microsoft.com/office/drawing/2014/main" val="3681638420"/>
                    </a:ext>
                  </a:extLst>
                </a:gridCol>
              </a:tblGrid>
              <a:tr h="370840">
                <a:tc>
                  <a:txBody>
                    <a:bodyPr/>
                    <a:lstStyle/>
                    <a:p>
                      <a:r>
                        <a:rPr lang="en-GB" sz="1800" kern="1200" dirty="0">
                          <a:solidFill>
                            <a:schemeClr val="tx1"/>
                          </a:solidFill>
                          <a:effectLst/>
                          <a:latin typeface="+mn-lt"/>
                          <a:ea typeface="+mn-ea"/>
                          <a:cs typeface="+mn-cs"/>
                        </a:rPr>
                        <a:t>Hitler felt forced to suspend his invasion because although the Luftwaffe had damaged airfields and factories, they had not damaged enough to stop Bomber command responding or aircraft being built. The radar stations had suffered little damage, which meant the early warning system was not stopped for any length of time during the battle. Instead, night raids on British cities were increased to try and exhaust the British public and to reduce German casualties. </a:t>
                      </a:r>
                    </a:p>
                  </a:txBody>
                  <a:tcPr/>
                </a:tc>
                <a:tc>
                  <a:txBody>
                    <a:bodyPr/>
                    <a:lstStyle/>
                    <a:p>
                      <a:r>
                        <a:rPr lang="en-GB" sz="1800" kern="1200" dirty="0">
                          <a:solidFill>
                            <a:schemeClr val="tx1"/>
                          </a:solidFill>
                          <a:effectLst/>
                          <a:latin typeface="+mn-lt"/>
                          <a:ea typeface="+mn-ea"/>
                          <a:cs typeface="+mn-cs"/>
                        </a:rPr>
                        <a:t>By the end of October the Battle of Britain was over. The British air force was the first one to defeat the Nazis. The Blitz would continue for years as would aerial attacks, but the Germans would never mount a full scale attack on Britain again. </a:t>
                      </a:r>
                      <a:endParaRPr lang="en-GB" dirty="0"/>
                    </a:p>
                  </a:txBody>
                  <a:tcPr/>
                </a:tc>
                <a:extLst>
                  <a:ext uri="{0D108BD9-81ED-4DB2-BD59-A6C34878D82A}">
                    <a16:rowId xmlns:a16="http://schemas.microsoft.com/office/drawing/2014/main" val="2359970352"/>
                  </a:ext>
                </a:extLst>
              </a:tr>
            </a:tbl>
          </a:graphicData>
        </a:graphic>
      </p:graphicFrame>
      <p:sp>
        <p:nvSpPr>
          <p:cNvPr id="3" name="Rectangle 2">
            <a:extLst>
              <a:ext uri="{FF2B5EF4-FFF2-40B4-BE49-F238E27FC236}">
                <a16:creationId xmlns:a16="http://schemas.microsoft.com/office/drawing/2014/main" id="{961D8C27-E903-4248-9E62-010E99A7F4B0}"/>
              </a:ext>
            </a:extLst>
          </p:cNvPr>
          <p:cNvSpPr/>
          <p:nvPr/>
        </p:nvSpPr>
        <p:spPr>
          <a:xfrm>
            <a:off x="165253" y="185144"/>
            <a:ext cx="4486260" cy="31089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1A70A56E-1AFD-4B93-8D50-DA345E4C9A34}"/>
              </a:ext>
            </a:extLst>
          </p:cNvPr>
          <p:cNvSpPr/>
          <p:nvPr/>
        </p:nvSpPr>
        <p:spPr>
          <a:xfrm>
            <a:off x="4657740" y="185144"/>
            <a:ext cx="4321007" cy="31089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19343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64349DB-36D5-4C44-84E1-1F5622F2011E}"/>
              </a:ext>
            </a:extLst>
          </p:cNvPr>
          <p:cNvSpPr/>
          <p:nvPr/>
        </p:nvSpPr>
        <p:spPr>
          <a:xfrm>
            <a:off x="376751" y="1024768"/>
            <a:ext cx="8395048" cy="5386090"/>
          </a:xfrm>
          <a:prstGeom prst="rect">
            <a:avLst/>
          </a:prstGeom>
        </p:spPr>
        <p:txBody>
          <a:bodyPr wrap="square">
            <a:spAutoFit/>
          </a:bodyPr>
          <a:lstStyle/>
          <a:p>
            <a:r>
              <a:rPr lang="en-GB" sz="3600" dirty="0"/>
              <a:t>Radar Technology</a:t>
            </a:r>
          </a:p>
          <a:p>
            <a:endParaRPr lang="en-GB" sz="2200" dirty="0"/>
          </a:p>
          <a:p>
            <a:r>
              <a:rPr lang="en-GB" sz="2200" dirty="0"/>
              <a:t>During the 1920s and 1930s, scientists worked on ways of </a:t>
            </a:r>
            <a:r>
              <a:rPr lang="en-GB" sz="2200" b="1" dirty="0"/>
              <a:t>detecting aircraft</a:t>
            </a:r>
            <a:r>
              <a:rPr lang="en-GB" sz="2200" dirty="0"/>
              <a:t> from far away, long before they could be seen by people on the ground. The First World War – or Great War as it was then known – had used aircraft for light bombing raids and, with the advancements that had been made to aircraft, it was felt that a serious air attack was a real possibility in  the future. </a:t>
            </a:r>
          </a:p>
          <a:p>
            <a:endParaRPr lang="en-GB" sz="2200" dirty="0"/>
          </a:p>
          <a:p>
            <a:r>
              <a:rPr lang="en-GB" sz="2200" dirty="0"/>
              <a:t>The Air Ministry set up the </a:t>
            </a:r>
            <a:r>
              <a:rPr lang="en-GB" sz="2200" i="1" dirty="0"/>
              <a:t>Committee for the Scientific Survey of Air Defence</a:t>
            </a:r>
            <a:r>
              <a:rPr lang="en-GB" sz="2200" dirty="0"/>
              <a:t> in 1934, and scientists including Robert Watson Watt, Arnold F Wilkins and Edward George Bowen tried out ways to create a detection system for incoming aircraft. One of the favoured methods was using </a:t>
            </a:r>
            <a:r>
              <a:rPr lang="en-GB" sz="2200" b="1" dirty="0"/>
              <a:t>radio waves </a:t>
            </a:r>
            <a:r>
              <a:rPr lang="en-GB" sz="2200" dirty="0"/>
              <a:t>and, on 17 June 1935, radio waves as a way of spotting aircraft was first successfully demonstrated by the British scientists.</a:t>
            </a:r>
          </a:p>
        </p:txBody>
      </p:sp>
      <p:sp>
        <p:nvSpPr>
          <p:cNvPr id="6" name="Rectangle 5">
            <a:extLst>
              <a:ext uri="{FF2B5EF4-FFF2-40B4-BE49-F238E27FC236}">
                <a16:creationId xmlns:a16="http://schemas.microsoft.com/office/drawing/2014/main" id="{DA5475C5-121B-4496-AC5A-3FBB635E6800}"/>
              </a:ext>
            </a:extLst>
          </p:cNvPr>
          <p:cNvSpPr/>
          <p:nvPr/>
        </p:nvSpPr>
        <p:spPr>
          <a:xfrm>
            <a:off x="91727" y="311355"/>
            <a:ext cx="8965097" cy="523220"/>
          </a:xfrm>
          <a:prstGeom prst="rect">
            <a:avLst/>
          </a:prstGeom>
          <a:solidFill>
            <a:srgbClr val="FFFF00"/>
          </a:solidFill>
        </p:spPr>
        <p:txBody>
          <a:bodyPr wrap="square">
            <a:spAutoFit/>
          </a:bodyPr>
          <a:lstStyle/>
          <a:p>
            <a:pPr algn="ctr"/>
            <a:r>
              <a:rPr lang="en-GB" sz="2800" b="1" dirty="0"/>
              <a:t>EQ: </a:t>
            </a:r>
            <a:r>
              <a:rPr lang="en-GB" sz="2800" dirty="0"/>
              <a:t>Who defeated the Luftwaffe in the Battle of Britain?</a:t>
            </a:r>
          </a:p>
        </p:txBody>
      </p:sp>
    </p:spTree>
    <p:extLst>
      <p:ext uri="{BB962C8B-B14F-4D97-AF65-F5344CB8AC3E}">
        <p14:creationId xmlns:p14="http://schemas.microsoft.com/office/powerpoint/2010/main" val="5394424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A09D3EC-68E5-4208-8BC1-31718700C60D}"/>
              </a:ext>
            </a:extLst>
          </p:cNvPr>
          <p:cNvPicPr>
            <a:picLocks noChangeAspect="1"/>
          </p:cNvPicPr>
          <p:nvPr/>
        </p:nvPicPr>
        <p:blipFill rotWithShape="1">
          <a:blip r:embed="rId2"/>
          <a:srcRect l="27609" t="20458" r="27826" b="14058"/>
          <a:stretch/>
        </p:blipFill>
        <p:spPr>
          <a:xfrm>
            <a:off x="596348" y="119270"/>
            <a:ext cx="7991061" cy="6604915"/>
          </a:xfrm>
          <a:prstGeom prst="rect">
            <a:avLst/>
          </a:prstGeom>
        </p:spPr>
      </p:pic>
    </p:spTree>
    <p:extLst>
      <p:ext uri="{BB962C8B-B14F-4D97-AF65-F5344CB8AC3E}">
        <p14:creationId xmlns:p14="http://schemas.microsoft.com/office/powerpoint/2010/main" val="11570366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64349DB-36D5-4C44-84E1-1F5622F2011E}"/>
              </a:ext>
            </a:extLst>
          </p:cNvPr>
          <p:cNvSpPr/>
          <p:nvPr/>
        </p:nvSpPr>
        <p:spPr>
          <a:xfrm>
            <a:off x="376751" y="1074464"/>
            <a:ext cx="8395048" cy="5386090"/>
          </a:xfrm>
          <a:prstGeom prst="rect">
            <a:avLst/>
          </a:prstGeom>
        </p:spPr>
        <p:txBody>
          <a:bodyPr wrap="square">
            <a:spAutoFit/>
          </a:bodyPr>
          <a:lstStyle/>
          <a:p>
            <a:r>
              <a:rPr lang="en-GB" sz="3600" dirty="0"/>
              <a:t>From Radar to Scramble!</a:t>
            </a:r>
          </a:p>
          <a:p>
            <a:endParaRPr lang="en-GB" sz="2200" dirty="0"/>
          </a:p>
          <a:p>
            <a:r>
              <a:rPr lang="en-GB" sz="2200" dirty="0"/>
              <a:t>Air Chief Marshal </a:t>
            </a:r>
            <a:r>
              <a:rPr lang="en-GB" sz="2200" b="1" dirty="0"/>
              <a:t>Sir Hugh Dowding</a:t>
            </a:r>
            <a:r>
              <a:rPr lang="en-GB" sz="2200" dirty="0"/>
              <a:t>, Commander-in-Chief of RAF Fighter Command, created a </a:t>
            </a:r>
            <a:r>
              <a:rPr lang="en-GB" sz="2200" b="1" dirty="0"/>
              <a:t>reporting and responding system </a:t>
            </a:r>
            <a:r>
              <a:rPr lang="en-GB" sz="2200" dirty="0"/>
              <a:t>that ensured that the radar early warning system was as effective as possible.</a:t>
            </a:r>
          </a:p>
          <a:p>
            <a:endParaRPr lang="en-GB" sz="2200" dirty="0"/>
          </a:p>
          <a:p>
            <a:r>
              <a:rPr lang="en-GB" sz="2200" dirty="0"/>
              <a:t>The Dowding  system divided the UK into groups and sectors, organising a reporting structure for all the information collected that could be acted on with sufficient </a:t>
            </a:r>
            <a:r>
              <a:rPr lang="en-GB" sz="2200" b="1" dirty="0"/>
              <a:t>speed</a:t>
            </a:r>
            <a:r>
              <a:rPr lang="en-GB" sz="2200" dirty="0"/>
              <a:t>, so that any attack could be met with a British fighter response. </a:t>
            </a:r>
          </a:p>
          <a:p>
            <a:endParaRPr lang="en-GB" sz="2200" dirty="0"/>
          </a:p>
          <a:p>
            <a:r>
              <a:rPr lang="en-GB" sz="2200" dirty="0"/>
              <a:t>All information collected at the radar stations was checked and then sent through to the </a:t>
            </a:r>
            <a:r>
              <a:rPr lang="en-GB" sz="2200" b="1" dirty="0"/>
              <a:t>headquarters</a:t>
            </a:r>
            <a:r>
              <a:rPr lang="en-GB" sz="2200" dirty="0"/>
              <a:t> of Fighter Command at Bentley Priory (near Harrow, North London), where Dowding had his own HQ. </a:t>
            </a:r>
          </a:p>
        </p:txBody>
      </p:sp>
      <p:sp>
        <p:nvSpPr>
          <p:cNvPr id="6" name="Rectangle 5">
            <a:extLst>
              <a:ext uri="{FF2B5EF4-FFF2-40B4-BE49-F238E27FC236}">
                <a16:creationId xmlns:a16="http://schemas.microsoft.com/office/drawing/2014/main" id="{DA5475C5-121B-4496-AC5A-3FBB635E6800}"/>
              </a:ext>
            </a:extLst>
          </p:cNvPr>
          <p:cNvSpPr/>
          <p:nvPr/>
        </p:nvSpPr>
        <p:spPr>
          <a:xfrm>
            <a:off x="91727" y="311355"/>
            <a:ext cx="8965097" cy="523220"/>
          </a:xfrm>
          <a:prstGeom prst="rect">
            <a:avLst/>
          </a:prstGeom>
          <a:solidFill>
            <a:srgbClr val="FFFF00"/>
          </a:solidFill>
        </p:spPr>
        <p:txBody>
          <a:bodyPr wrap="square">
            <a:spAutoFit/>
          </a:bodyPr>
          <a:lstStyle/>
          <a:p>
            <a:pPr algn="ctr"/>
            <a:r>
              <a:rPr lang="en-GB" sz="2800" b="1" dirty="0"/>
              <a:t>EQ: </a:t>
            </a:r>
            <a:r>
              <a:rPr lang="en-GB" sz="2800" dirty="0"/>
              <a:t>Who defeated the Luftwaffe in the Battle of Britain?</a:t>
            </a:r>
          </a:p>
        </p:txBody>
      </p:sp>
    </p:spTree>
    <p:extLst>
      <p:ext uri="{BB962C8B-B14F-4D97-AF65-F5344CB8AC3E}">
        <p14:creationId xmlns:p14="http://schemas.microsoft.com/office/powerpoint/2010/main" val="35579388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bentleypriorymuseum.org.uk/wp/wp-content/uploads/2015/04/Bentley-Mansion-Ext-HR-2_930W60.jpg">
            <a:extLst>
              <a:ext uri="{FF2B5EF4-FFF2-40B4-BE49-F238E27FC236}">
                <a16:creationId xmlns:a16="http://schemas.microsoft.com/office/drawing/2014/main" id="{2ED82C8D-DF29-4A12-94D3-13EE905C61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82139" cy="41214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museumofworldwarii.org/wp-content/uploads/2017/03/7-6_thumb.jpg">
            <a:extLst>
              <a:ext uri="{FF2B5EF4-FFF2-40B4-BE49-F238E27FC236}">
                <a16:creationId xmlns:a16="http://schemas.microsoft.com/office/drawing/2014/main" id="{C879AD08-E32F-499E-9119-42AE913195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4429" y="3084953"/>
            <a:ext cx="5659571" cy="377304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E1173A0-B781-4CE9-84E8-5B4C82278A97}"/>
              </a:ext>
            </a:extLst>
          </p:cNvPr>
          <p:cNvSpPr/>
          <p:nvPr/>
        </p:nvSpPr>
        <p:spPr>
          <a:xfrm>
            <a:off x="5023690" y="275555"/>
            <a:ext cx="3811838" cy="1754326"/>
          </a:xfrm>
          <a:prstGeom prst="rect">
            <a:avLst/>
          </a:prstGeom>
          <a:solidFill>
            <a:srgbClr val="FFFF00"/>
          </a:solidFill>
          <a:ln>
            <a:solidFill>
              <a:schemeClr val="tx1"/>
            </a:solidFill>
          </a:ln>
        </p:spPr>
        <p:txBody>
          <a:bodyPr wrap="square">
            <a:spAutoFit/>
          </a:bodyPr>
          <a:lstStyle/>
          <a:p>
            <a:pPr algn="ctr"/>
            <a:r>
              <a:rPr lang="en-GB" sz="3600" dirty="0"/>
              <a:t>Fighter Command HQ at Bentley Priory</a:t>
            </a:r>
          </a:p>
        </p:txBody>
      </p:sp>
    </p:spTree>
    <p:extLst>
      <p:ext uri="{BB962C8B-B14F-4D97-AF65-F5344CB8AC3E}">
        <p14:creationId xmlns:p14="http://schemas.microsoft.com/office/powerpoint/2010/main" val="5015210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27A759-5066-4FEB-BEE3-DB0F82D6A69E}"/>
              </a:ext>
            </a:extLst>
          </p:cNvPr>
          <p:cNvSpPr/>
          <p:nvPr/>
        </p:nvSpPr>
        <p:spPr>
          <a:xfrm>
            <a:off x="2367250" y="89512"/>
            <a:ext cx="4165754" cy="368927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a:t>The </a:t>
            </a:r>
          </a:p>
        </p:txBody>
      </p:sp>
      <p:pic>
        <p:nvPicPr>
          <p:cNvPr id="1026" name="Picture 2" descr="http://3.bp.blogspot.com/-_VxFeqSMlf0/VToenx1-sTI/AAAAAAAAExM/qf_XLNJo81c/s1600/map-of-uk-and-ireland-blank.png">
            <a:extLst>
              <a:ext uri="{FF2B5EF4-FFF2-40B4-BE49-F238E27FC236}">
                <a16:creationId xmlns:a16="http://schemas.microsoft.com/office/drawing/2014/main" id="{EA13809C-211F-44EB-8793-D565DEDE6AF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73338" y="265305"/>
            <a:ext cx="3153578" cy="315357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B9EA678-7535-4CF9-89CC-D243229689EF}"/>
              </a:ext>
            </a:extLst>
          </p:cNvPr>
          <p:cNvSpPr txBox="1"/>
          <p:nvPr/>
        </p:nvSpPr>
        <p:spPr>
          <a:xfrm>
            <a:off x="3305060" y="3234217"/>
            <a:ext cx="2332818" cy="400110"/>
          </a:xfrm>
          <a:prstGeom prst="rect">
            <a:avLst/>
          </a:prstGeom>
          <a:noFill/>
        </p:spPr>
        <p:txBody>
          <a:bodyPr wrap="none" rtlCol="0">
            <a:spAutoFit/>
          </a:bodyPr>
          <a:lstStyle/>
          <a:p>
            <a:r>
              <a:rPr lang="en-GB" sz="2000" dirty="0"/>
              <a:t>The Dowding system</a:t>
            </a:r>
          </a:p>
        </p:txBody>
      </p:sp>
      <p:sp>
        <p:nvSpPr>
          <p:cNvPr id="4" name="TextBox 3">
            <a:extLst>
              <a:ext uri="{FF2B5EF4-FFF2-40B4-BE49-F238E27FC236}">
                <a16:creationId xmlns:a16="http://schemas.microsoft.com/office/drawing/2014/main" id="{6E375C8B-C269-4173-8A4B-66C21DCE00AE}"/>
              </a:ext>
            </a:extLst>
          </p:cNvPr>
          <p:cNvSpPr txBox="1"/>
          <p:nvPr/>
        </p:nvSpPr>
        <p:spPr>
          <a:xfrm flipH="1">
            <a:off x="641565" y="1140479"/>
            <a:ext cx="1074555" cy="707886"/>
          </a:xfrm>
          <a:prstGeom prst="rect">
            <a:avLst/>
          </a:prstGeom>
          <a:solidFill>
            <a:srgbClr val="FFFF00"/>
          </a:solidFill>
          <a:ln>
            <a:solidFill>
              <a:schemeClr val="tx1"/>
            </a:solidFill>
          </a:ln>
        </p:spPr>
        <p:txBody>
          <a:bodyPr wrap="square" rtlCol="0">
            <a:spAutoFit/>
          </a:bodyPr>
          <a:lstStyle/>
          <a:p>
            <a:pPr algn="ctr"/>
            <a:r>
              <a:rPr lang="en-GB" sz="2000" dirty="0"/>
              <a:t>Radar stations</a:t>
            </a:r>
          </a:p>
        </p:txBody>
      </p:sp>
      <p:pic>
        <p:nvPicPr>
          <p:cNvPr id="1028" name="Picture 4" descr="http://spitfiresite.com/uploaded_images/rdf-chain-home.jpg">
            <a:extLst>
              <a:ext uri="{FF2B5EF4-FFF2-40B4-BE49-F238E27FC236}">
                <a16:creationId xmlns:a16="http://schemas.microsoft.com/office/drawing/2014/main" id="{03762194-F3AC-4090-971D-1B7ED104228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0319" y="1934149"/>
            <a:ext cx="1691260" cy="93958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1C963EC-87E3-4ECE-A14E-799AA7C2EAE7}"/>
              </a:ext>
            </a:extLst>
          </p:cNvPr>
          <p:cNvSpPr txBox="1"/>
          <p:nvPr/>
        </p:nvSpPr>
        <p:spPr>
          <a:xfrm>
            <a:off x="6913567" y="1494422"/>
            <a:ext cx="1230978" cy="400110"/>
          </a:xfrm>
          <a:prstGeom prst="rect">
            <a:avLst/>
          </a:prstGeom>
          <a:solidFill>
            <a:srgbClr val="FFFF00"/>
          </a:solidFill>
          <a:ln>
            <a:solidFill>
              <a:schemeClr val="tx1"/>
            </a:solidFill>
          </a:ln>
        </p:spPr>
        <p:txBody>
          <a:bodyPr wrap="none" rtlCol="0">
            <a:spAutoFit/>
          </a:bodyPr>
          <a:lstStyle/>
          <a:p>
            <a:r>
              <a:rPr lang="en-GB" sz="2000" dirty="0"/>
              <a:t>Scramble!</a:t>
            </a:r>
          </a:p>
        </p:txBody>
      </p:sp>
      <p:pic>
        <p:nvPicPr>
          <p:cNvPr id="1030" name="Picture 6" descr="http://i.dailymail.co.uk/i/pix/2015/08/13/17/002C980D00000258-3196610-image-m-10_1439483878701.jpg">
            <a:extLst>
              <a:ext uri="{FF2B5EF4-FFF2-40B4-BE49-F238E27FC236}">
                <a16:creationId xmlns:a16="http://schemas.microsoft.com/office/drawing/2014/main" id="{7EC4EACA-F509-4177-8DC8-0767989E60B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68675" y="353142"/>
            <a:ext cx="1320763" cy="109160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3DE41CCA-F516-4998-8974-ECDF422BF696}"/>
              </a:ext>
            </a:extLst>
          </p:cNvPr>
          <p:cNvSpPr txBox="1"/>
          <p:nvPr/>
        </p:nvSpPr>
        <p:spPr>
          <a:xfrm>
            <a:off x="495817" y="4529066"/>
            <a:ext cx="7951303" cy="1384995"/>
          </a:xfrm>
          <a:prstGeom prst="rect">
            <a:avLst/>
          </a:prstGeom>
          <a:noFill/>
          <a:ln>
            <a:solidFill>
              <a:schemeClr val="accent1"/>
            </a:solidFill>
          </a:ln>
        </p:spPr>
        <p:txBody>
          <a:bodyPr wrap="square" rtlCol="0">
            <a:spAutoFit/>
          </a:bodyPr>
          <a:lstStyle/>
          <a:p>
            <a:r>
              <a:rPr lang="en-GB" sz="2800" b="1" dirty="0"/>
              <a:t>Task</a:t>
            </a:r>
            <a:r>
              <a:rPr lang="en-GB" sz="2800" dirty="0"/>
              <a:t>: Use the information to copy the four sections of the ‘Dowding system’ onto your map of the UK</a:t>
            </a:r>
          </a:p>
          <a:p>
            <a:r>
              <a:rPr lang="en-GB" sz="2800" dirty="0"/>
              <a:t>(fourth page of your PDF)</a:t>
            </a:r>
          </a:p>
        </p:txBody>
      </p:sp>
    </p:spTree>
    <p:extLst>
      <p:ext uri="{BB962C8B-B14F-4D97-AF65-F5344CB8AC3E}">
        <p14:creationId xmlns:p14="http://schemas.microsoft.com/office/powerpoint/2010/main" val="6817677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F04C2-B046-47B3-8BBE-128115F0EB33}"/>
              </a:ext>
            </a:extLst>
          </p:cNvPr>
          <p:cNvSpPr>
            <a:spLocks noGrp="1"/>
          </p:cNvSpPr>
          <p:nvPr>
            <p:ph type="title"/>
          </p:nvPr>
        </p:nvSpPr>
        <p:spPr>
          <a:xfrm>
            <a:off x="648528" y="1192695"/>
            <a:ext cx="7886700" cy="746472"/>
          </a:xfrm>
        </p:spPr>
        <p:txBody>
          <a:bodyPr/>
          <a:lstStyle/>
          <a:p>
            <a:pPr algn="ctr"/>
            <a:r>
              <a:rPr lang="en-GB" dirty="0"/>
              <a:t>Barrage Balloons</a:t>
            </a:r>
          </a:p>
        </p:txBody>
      </p:sp>
      <p:sp>
        <p:nvSpPr>
          <p:cNvPr id="3" name="Content Placeholder 2">
            <a:extLst>
              <a:ext uri="{FF2B5EF4-FFF2-40B4-BE49-F238E27FC236}">
                <a16:creationId xmlns:a16="http://schemas.microsoft.com/office/drawing/2014/main" id="{700798CE-B9EE-479A-8F0F-118F298DA368}"/>
              </a:ext>
            </a:extLst>
          </p:cNvPr>
          <p:cNvSpPr>
            <a:spLocks noGrp="1"/>
          </p:cNvSpPr>
          <p:nvPr>
            <p:ph idx="1"/>
          </p:nvPr>
        </p:nvSpPr>
        <p:spPr>
          <a:xfrm>
            <a:off x="380171" y="2208787"/>
            <a:ext cx="4824699" cy="4351338"/>
          </a:xfrm>
        </p:spPr>
        <p:txBody>
          <a:bodyPr>
            <a:normAutofit lnSpcReduction="10000"/>
          </a:bodyPr>
          <a:lstStyle/>
          <a:p>
            <a:pPr marL="0" indent="0">
              <a:buNone/>
            </a:pPr>
            <a:r>
              <a:rPr lang="en-GB" dirty="0"/>
              <a:t>These were used to defend against aircraft attack by raising aloft cables which pose a collision risk, making the attacker's approach more difficult. The balloons force aircraft to fly higher and into the range of concentrated anti-aircraft fire.</a:t>
            </a:r>
          </a:p>
          <a:p>
            <a:pPr marL="0" indent="0">
              <a:buNone/>
            </a:pPr>
            <a:r>
              <a:rPr lang="en-GB" dirty="0"/>
              <a:t>By the middle of 1940 there were 1,400 balloons, a third of them over the London area.</a:t>
            </a:r>
          </a:p>
        </p:txBody>
      </p:sp>
      <p:pic>
        <p:nvPicPr>
          <p:cNvPr id="4098" name="Picture 2" descr="https://s-media-cache-ak0.pinimg.com/736x/47/72/cf/4772cfa27774f1fde4b15e8f2ad0fbed.jpg">
            <a:extLst>
              <a:ext uri="{FF2B5EF4-FFF2-40B4-BE49-F238E27FC236}">
                <a16:creationId xmlns:a16="http://schemas.microsoft.com/office/drawing/2014/main" id="{2DDA74FC-A412-4CD7-BAF9-325F9D76F7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2558" y="2155606"/>
            <a:ext cx="3350705" cy="44577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A97660B-3126-42A8-A712-3A49B73C88EC}"/>
              </a:ext>
            </a:extLst>
          </p:cNvPr>
          <p:cNvSpPr/>
          <p:nvPr/>
        </p:nvSpPr>
        <p:spPr>
          <a:xfrm>
            <a:off x="51972" y="301416"/>
            <a:ext cx="8965097" cy="523220"/>
          </a:xfrm>
          <a:prstGeom prst="rect">
            <a:avLst/>
          </a:prstGeom>
          <a:solidFill>
            <a:srgbClr val="FFFF00"/>
          </a:solidFill>
        </p:spPr>
        <p:txBody>
          <a:bodyPr wrap="square">
            <a:spAutoFit/>
          </a:bodyPr>
          <a:lstStyle/>
          <a:p>
            <a:pPr algn="ctr"/>
            <a:r>
              <a:rPr lang="en-GB" sz="2800" b="1" dirty="0"/>
              <a:t>EQ: </a:t>
            </a:r>
            <a:r>
              <a:rPr lang="en-GB" sz="2800" dirty="0"/>
              <a:t>Who defeated the Luftwaffe in the Battle of Britain?</a:t>
            </a:r>
          </a:p>
        </p:txBody>
      </p:sp>
    </p:spTree>
    <p:extLst>
      <p:ext uri="{BB962C8B-B14F-4D97-AF65-F5344CB8AC3E}">
        <p14:creationId xmlns:p14="http://schemas.microsoft.com/office/powerpoint/2010/main" val="40479831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F06376-DFC7-4831-9B6A-AAEFBA74F174}"/>
              </a:ext>
            </a:extLst>
          </p:cNvPr>
          <p:cNvSpPr>
            <a:spLocks noGrp="1"/>
          </p:cNvSpPr>
          <p:nvPr>
            <p:ph idx="1"/>
          </p:nvPr>
        </p:nvSpPr>
        <p:spPr>
          <a:xfrm>
            <a:off x="347958" y="1271897"/>
            <a:ext cx="8567441" cy="5315519"/>
          </a:xfrm>
        </p:spPr>
        <p:txBody>
          <a:bodyPr>
            <a:normAutofit/>
          </a:bodyPr>
          <a:lstStyle/>
          <a:p>
            <a:pPr marL="0" indent="0">
              <a:buNone/>
            </a:pPr>
            <a:r>
              <a:rPr lang="en-GB" dirty="0"/>
              <a:t>Create a chart showing the communication process that began with radar detection of enemy aircraft and finished with ‘scramble’. </a:t>
            </a:r>
            <a:r>
              <a:rPr lang="en-GB" b="1" dirty="0"/>
              <a:t>Use arrows and symbols</a:t>
            </a:r>
            <a:r>
              <a:rPr lang="en-GB" dirty="0"/>
              <a:t>. Include the approximate </a:t>
            </a:r>
            <a:r>
              <a:rPr lang="en-GB" b="1" dirty="0"/>
              <a:t>number of minutes for the different parts of the process</a:t>
            </a:r>
            <a:r>
              <a:rPr lang="en-GB" dirty="0"/>
              <a:t> and the following places and people:</a:t>
            </a:r>
          </a:p>
          <a:p>
            <a:pPr lvl="1"/>
            <a:r>
              <a:rPr lang="en-GB" b="1" dirty="0"/>
              <a:t>Fighter Command HQ at Bentley Priory</a:t>
            </a:r>
          </a:p>
          <a:p>
            <a:pPr lvl="1"/>
            <a:r>
              <a:rPr lang="en-GB" b="1" dirty="0"/>
              <a:t>Telephonists</a:t>
            </a:r>
          </a:p>
          <a:p>
            <a:pPr lvl="1"/>
            <a:r>
              <a:rPr lang="en-GB" b="1" dirty="0"/>
              <a:t>Group HQ Operations Rooms</a:t>
            </a:r>
          </a:p>
          <a:p>
            <a:pPr lvl="1"/>
            <a:r>
              <a:rPr lang="en-GB" b="1" dirty="0"/>
              <a:t>Duty Commanding Officers</a:t>
            </a:r>
          </a:p>
          <a:p>
            <a:pPr lvl="1"/>
            <a:r>
              <a:rPr lang="en-GB" b="1" dirty="0"/>
              <a:t>Map plotters</a:t>
            </a:r>
          </a:p>
          <a:p>
            <a:pPr lvl="1"/>
            <a:r>
              <a:rPr lang="en-GB" b="1" dirty="0"/>
              <a:t>Airfields</a:t>
            </a:r>
          </a:p>
          <a:p>
            <a:pPr lvl="1"/>
            <a:r>
              <a:rPr lang="en-GB" b="1" dirty="0"/>
              <a:t>Anti-aircraft guns</a:t>
            </a:r>
          </a:p>
          <a:p>
            <a:pPr lvl="1"/>
            <a:r>
              <a:rPr lang="en-GB" b="1" dirty="0"/>
              <a:t>Barrage balloon crews</a:t>
            </a:r>
          </a:p>
          <a:p>
            <a:pPr lvl="1"/>
            <a:endParaRPr lang="en-GB" dirty="0"/>
          </a:p>
        </p:txBody>
      </p:sp>
      <p:sp>
        <p:nvSpPr>
          <p:cNvPr id="6" name="Rectangle 5">
            <a:extLst>
              <a:ext uri="{FF2B5EF4-FFF2-40B4-BE49-F238E27FC236}">
                <a16:creationId xmlns:a16="http://schemas.microsoft.com/office/drawing/2014/main" id="{5CC446A2-C830-4E1C-9229-68EA26A90E7E}"/>
              </a:ext>
            </a:extLst>
          </p:cNvPr>
          <p:cNvSpPr/>
          <p:nvPr/>
        </p:nvSpPr>
        <p:spPr>
          <a:xfrm>
            <a:off x="51972" y="301416"/>
            <a:ext cx="8965097" cy="523220"/>
          </a:xfrm>
          <a:prstGeom prst="rect">
            <a:avLst/>
          </a:prstGeom>
          <a:solidFill>
            <a:srgbClr val="FFFF00"/>
          </a:solidFill>
        </p:spPr>
        <p:txBody>
          <a:bodyPr wrap="square">
            <a:spAutoFit/>
          </a:bodyPr>
          <a:lstStyle/>
          <a:p>
            <a:pPr algn="ctr"/>
            <a:r>
              <a:rPr lang="en-GB" sz="2800" b="1" dirty="0"/>
              <a:t>EQ: </a:t>
            </a:r>
            <a:r>
              <a:rPr lang="en-GB" sz="2800" dirty="0"/>
              <a:t>Who defeated the Luftwaffe in the Battle of Britain?</a:t>
            </a:r>
          </a:p>
        </p:txBody>
      </p:sp>
      <p:sp>
        <p:nvSpPr>
          <p:cNvPr id="7" name="Title 1">
            <a:extLst>
              <a:ext uri="{FF2B5EF4-FFF2-40B4-BE49-F238E27FC236}">
                <a16:creationId xmlns:a16="http://schemas.microsoft.com/office/drawing/2014/main" id="{FB6F41C8-AED4-42B4-8892-B8F9134B5F6D}"/>
              </a:ext>
            </a:extLst>
          </p:cNvPr>
          <p:cNvSpPr>
            <a:spLocks noGrp="1"/>
          </p:cNvSpPr>
          <p:nvPr>
            <p:ph type="title"/>
          </p:nvPr>
        </p:nvSpPr>
        <p:spPr>
          <a:xfrm>
            <a:off x="7295322" y="5840944"/>
            <a:ext cx="1548020" cy="746472"/>
          </a:xfrm>
        </p:spPr>
        <p:txBody>
          <a:bodyPr/>
          <a:lstStyle/>
          <a:p>
            <a:pPr algn="ctr"/>
            <a:r>
              <a:rPr lang="en-GB" dirty="0"/>
              <a:t>p.4-5</a:t>
            </a:r>
          </a:p>
        </p:txBody>
      </p:sp>
    </p:spTree>
    <p:extLst>
      <p:ext uri="{BB962C8B-B14F-4D97-AF65-F5344CB8AC3E}">
        <p14:creationId xmlns:p14="http://schemas.microsoft.com/office/powerpoint/2010/main" val="31340839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Connector: Elbow 23">
            <a:extLst>
              <a:ext uri="{FF2B5EF4-FFF2-40B4-BE49-F238E27FC236}">
                <a16:creationId xmlns:a16="http://schemas.microsoft.com/office/drawing/2014/main" id="{E7AA1A90-D6E1-4EBA-9836-AEF683B02058}"/>
              </a:ext>
            </a:extLst>
          </p:cNvPr>
          <p:cNvCxnSpPr/>
          <p:nvPr/>
        </p:nvCxnSpPr>
        <p:spPr>
          <a:xfrm flipV="1">
            <a:off x="1057619" y="605807"/>
            <a:ext cx="6373933" cy="167208"/>
          </a:xfrm>
          <a:prstGeom prst="bentConnector3">
            <a:avLst/>
          </a:prstGeom>
          <a:ln>
            <a:solidFill>
              <a:srgbClr val="7030A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D227A759-5066-4FEB-BEE3-DB0F82D6A69E}"/>
              </a:ext>
            </a:extLst>
          </p:cNvPr>
          <p:cNvSpPr/>
          <p:nvPr/>
        </p:nvSpPr>
        <p:spPr>
          <a:xfrm>
            <a:off x="2367250" y="89512"/>
            <a:ext cx="4165754" cy="368927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a:t>The </a:t>
            </a:r>
          </a:p>
        </p:txBody>
      </p:sp>
      <p:pic>
        <p:nvPicPr>
          <p:cNvPr id="1026" name="Picture 2" descr="http://3.bp.blogspot.com/-_VxFeqSMlf0/VToenx1-sTI/AAAAAAAAExM/qf_XLNJo81c/s1600/map-of-uk-and-ireland-blank.png">
            <a:extLst>
              <a:ext uri="{FF2B5EF4-FFF2-40B4-BE49-F238E27FC236}">
                <a16:creationId xmlns:a16="http://schemas.microsoft.com/office/drawing/2014/main" id="{EA13809C-211F-44EB-8793-D565DEDE6AF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73338" y="265305"/>
            <a:ext cx="3153578" cy="315357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B9EA678-7535-4CF9-89CC-D243229689EF}"/>
              </a:ext>
            </a:extLst>
          </p:cNvPr>
          <p:cNvSpPr txBox="1"/>
          <p:nvPr/>
        </p:nvSpPr>
        <p:spPr>
          <a:xfrm>
            <a:off x="3305060" y="3234217"/>
            <a:ext cx="2332818" cy="400110"/>
          </a:xfrm>
          <a:prstGeom prst="rect">
            <a:avLst/>
          </a:prstGeom>
          <a:noFill/>
        </p:spPr>
        <p:txBody>
          <a:bodyPr wrap="none" rtlCol="0">
            <a:spAutoFit/>
          </a:bodyPr>
          <a:lstStyle/>
          <a:p>
            <a:r>
              <a:rPr lang="en-GB" sz="2000" dirty="0"/>
              <a:t>The Dowding system</a:t>
            </a:r>
          </a:p>
        </p:txBody>
      </p:sp>
      <p:sp>
        <p:nvSpPr>
          <p:cNvPr id="4" name="TextBox 3">
            <a:extLst>
              <a:ext uri="{FF2B5EF4-FFF2-40B4-BE49-F238E27FC236}">
                <a16:creationId xmlns:a16="http://schemas.microsoft.com/office/drawing/2014/main" id="{6E375C8B-C269-4173-8A4B-66C21DCE00AE}"/>
              </a:ext>
            </a:extLst>
          </p:cNvPr>
          <p:cNvSpPr txBox="1"/>
          <p:nvPr/>
        </p:nvSpPr>
        <p:spPr>
          <a:xfrm flipH="1">
            <a:off x="538624" y="1115729"/>
            <a:ext cx="1215815" cy="707886"/>
          </a:xfrm>
          <a:prstGeom prst="rect">
            <a:avLst/>
          </a:prstGeom>
          <a:solidFill>
            <a:srgbClr val="FFFF00"/>
          </a:solidFill>
          <a:ln>
            <a:solidFill>
              <a:schemeClr val="tx1"/>
            </a:solidFill>
          </a:ln>
        </p:spPr>
        <p:txBody>
          <a:bodyPr wrap="square" rtlCol="0">
            <a:spAutoFit/>
          </a:bodyPr>
          <a:lstStyle/>
          <a:p>
            <a:pPr algn="ctr"/>
            <a:r>
              <a:rPr lang="en-GB" sz="2000" dirty="0"/>
              <a:t>Radar</a:t>
            </a:r>
          </a:p>
          <a:p>
            <a:pPr algn="ctr"/>
            <a:r>
              <a:rPr lang="en-GB" sz="2000" dirty="0"/>
              <a:t>Stations</a:t>
            </a:r>
          </a:p>
        </p:txBody>
      </p:sp>
      <p:pic>
        <p:nvPicPr>
          <p:cNvPr id="1028" name="Picture 4" descr="http://spitfiresite.com/uploaded_images/rdf-chain-home.jpg">
            <a:extLst>
              <a:ext uri="{FF2B5EF4-FFF2-40B4-BE49-F238E27FC236}">
                <a16:creationId xmlns:a16="http://schemas.microsoft.com/office/drawing/2014/main" id="{03762194-F3AC-4090-971D-1B7ED104228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0319" y="1934149"/>
            <a:ext cx="1691260" cy="93958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1C963EC-87E3-4ECE-A14E-799AA7C2EAE7}"/>
              </a:ext>
            </a:extLst>
          </p:cNvPr>
          <p:cNvSpPr txBox="1"/>
          <p:nvPr/>
        </p:nvSpPr>
        <p:spPr>
          <a:xfrm>
            <a:off x="7700564" y="1534039"/>
            <a:ext cx="1230978" cy="400110"/>
          </a:xfrm>
          <a:prstGeom prst="rect">
            <a:avLst/>
          </a:prstGeom>
          <a:solidFill>
            <a:srgbClr val="FFFF00"/>
          </a:solidFill>
          <a:ln>
            <a:solidFill>
              <a:schemeClr val="tx1"/>
            </a:solidFill>
          </a:ln>
        </p:spPr>
        <p:txBody>
          <a:bodyPr wrap="none" rtlCol="0">
            <a:spAutoFit/>
          </a:bodyPr>
          <a:lstStyle/>
          <a:p>
            <a:r>
              <a:rPr lang="en-GB" sz="2000" dirty="0"/>
              <a:t>Scramble!</a:t>
            </a:r>
          </a:p>
        </p:txBody>
      </p:sp>
      <p:pic>
        <p:nvPicPr>
          <p:cNvPr id="1030" name="Picture 6" descr="http://i.dailymail.co.uk/i/pix/2015/08/13/17/002C980D00000258-3196610-image-m-10_1439483878701.jpg">
            <a:extLst>
              <a:ext uri="{FF2B5EF4-FFF2-40B4-BE49-F238E27FC236}">
                <a16:creationId xmlns:a16="http://schemas.microsoft.com/office/drawing/2014/main" id="{7EC4EACA-F509-4177-8DC8-0767989E60B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33935" y="340083"/>
            <a:ext cx="1320763" cy="1091609"/>
          </a:xfrm>
          <a:prstGeom prst="rect">
            <a:avLst/>
          </a:prstGeom>
          <a:noFill/>
          <a:extLst>
            <a:ext uri="{909E8E84-426E-40DD-AFC4-6F175D3DCCD1}">
              <a14:hiddenFill xmlns:a14="http://schemas.microsoft.com/office/drawing/2010/main">
                <a:solidFill>
                  <a:srgbClr val="FFFFFF"/>
                </a:solidFill>
              </a14:hiddenFill>
            </a:ext>
          </a:extLst>
        </p:spPr>
      </p:pic>
      <p:sp>
        <p:nvSpPr>
          <p:cNvPr id="6" name="Arrow: Down 5">
            <a:extLst>
              <a:ext uri="{FF2B5EF4-FFF2-40B4-BE49-F238E27FC236}">
                <a16:creationId xmlns:a16="http://schemas.microsoft.com/office/drawing/2014/main" id="{4208C760-E065-474E-AE76-9239F67C9825}"/>
              </a:ext>
            </a:extLst>
          </p:cNvPr>
          <p:cNvSpPr/>
          <p:nvPr/>
        </p:nvSpPr>
        <p:spPr>
          <a:xfrm>
            <a:off x="906827" y="2985571"/>
            <a:ext cx="661012" cy="17957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Up 6">
            <a:extLst>
              <a:ext uri="{FF2B5EF4-FFF2-40B4-BE49-F238E27FC236}">
                <a16:creationId xmlns:a16="http://schemas.microsoft.com/office/drawing/2014/main" id="{FEB149A7-A339-4845-B051-F58B15D4A18E}"/>
              </a:ext>
            </a:extLst>
          </p:cNvPr>
          <p:cNvSpPr/>
          <p:nvPr/>
        </p:nvSpPr>
        <p:spPr>
          <a:xfrm rot="8482138">
            <a:off x="6120098" y="1768407"/>
            <a:ext cx="661013" cy="173751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486A069-0050-4C71-9EF3-83B3A65CC39A}"/>
              </a:ext>
            </a:extLst>
          </p:cNvPr>
          <p:cNvSpPr/>
          <p:nvPr/>
        </p:nvSpPr>
        <p:spPr>
          <a:xfrm>
            <a:off x="462707" y="4880606"/>
            <a:ext cx="1568872" cy="1631216"/>
          </a:xfrm>
          <a:prstGeom prst="rect">
            <a:avLst/>
          </a:prstGeom>
          <a:solidFill>
            <a:srgbClr val="FFFF00"/>
          </a:solidFill>
          <a:ln>
            <a:solidFill>
              <a:schemeClr val="tx1"/>
            </a:solidFill>
          </a:ln>
        </p:spPr>
        <p:txBody>
          <a:bodyPr wrap="square">
            <a:spAutoFit/>
          </a:bodyPr>
          <a:lstStyle/>
          <a:p>
            <a:pPr algn="ctr"/>
            <a:r>
              <a:rPr lang="en-GB" sz="2000" dirty="0"/>
              <a:t>Fighter Command HQ at Bentley Priory</a:t>
            </a:r>
          </a:p>
        </p:txBody>
      </p:sp>
      <p:pic>
        <p:nvPicPr>
          <p:cNvPr id="1032" name="Picture 8" descr="http://www.writeupp.com/blog/wp-content/uploads/2013/02/phone.jpg">
            <a:extLst>
              <a:ext uri="{FF2B5EF4-FFF2-40B4-BE49-F238E27FC236}">
                <a16:creationId xmlns:a16="http://schemas.microsoft.com/office/drawing/2014/main" id="{0179E881-8452-410A-BDCE-2DFB1187755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3609" y="2392927"/>
            <a:ext cx="1101687" cy="73350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http://www.writeupp.com/blog/wp-content/uploads/2013/02/phone.jpg">
            <a:extLst>
              <a:ext uri="{FF2B5EF4-FFF2-40B4-BE49-F238E27FC236}">
                <a16:creationId xmlns:a16="http://schemas.microsoft.com/office/drawing/2014/main" id="{A10D83E0-5988-4380-BE57-FDB110BEA8E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71651" y="5908294"/>
            <a:ext cx="1101687" cy="73350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http://www.writeupp.com/blog/wp-content/uploads/2013/02/phone.jpg">
            <a:extLst>
              <a:ext uri="{FF2B5EF4-FFF2-40B4-BE49-F238E27FC236}">
                <a16:creationId xmlns:a16="http://schemas.microsoft.com/office/drawing/2014/main" id="{152CE50A-A87F-44E9-812F-B39792541F5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48377" y="2685345"/>
            <a:ext cx="607410" cy="40441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http://www.writeupp.com/blog/wp-content/uploads/2013/02/phone.jpg">
            <a:extLst>
              <a:ext uri="{FF2B5EF4-FFF2-40B4-BE49-F238E27FC236}">
                <a16:creationId xmlns:a16="http://schemas.microsoft.com/office/drawing/2014/main" id="{5B4175E7-8DDF-49FC-AAC0-2B5EF370039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51131" y="2434959"/>
            <a:ext cx="607410" cy="40441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http://www.writeupp.com/blog/wp-content/uploads/2013/02/phone.jpg">
            <a:extLst>
              <a:ext uri="{FF2B5EF4-FFF2-40B4-BE49-F238E27FC236}">
                <a16:creationId xmlns:a16="http://schemas.microsoft.com/office/drawing/2014/main" id="{97F55486-51CF-4426-8ADC-73B81ED97BF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96961" y="2073270"/>
            <a:ext cx="607410" cy="40441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http://www.writeupp.com/blog/wp-content/uploads/2013/02/phone.jpg">
            <a:extLst>
              <a:ext uri="{FF2B5EF4-FFF2-40B4-BE49-F238E27FC236}">
                <a16:creationId xmlns:a16="http://schemas.microsoft.com/office/drawing/2014/main" id="{3DED6C1D-7905-45D7-86CD-D417D353B14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96961" y="1431692"/>
            <a:ext cx="607410" cy="404413"/>
          </a:xfrm>
          <a:prstGeom prst="rect">
            <a:avLst/>
          </a:prstGeom>
          <a:noFill/>
          <a:extLst>
            <a:ext uri="{909E8E84-426E-40DD-AFC4-6F175D3DCCD1}">
              <a14:hiddenFill xmlns:a14="http://schemas.microsoft.com/office/drawing/2010/main">
                <a:solidFill>
                  <a:srgbClr val="FFFFFF"/>
                </a:solidFill>
              </a14:hiddenFill>
            </a:ext>
          </a:extLst>
        </p:spPr>
      </p:pic>
      <p:sp>
        <p:nvSpPr>
          <p:cNvPr id="9" name="Arrow: Bent 8">
            <a:extLst>
              <a:ext uri="{FF2B5EF4-FFF2-40B4-BE49-F238E27FC236}">
                <a16:creationId xmlns:a16="http://schemas.microsoft.com/office/drawing/2014/main" id="{0AE64EAA-D426-48FA-9B04-71ACFEFDCB33}"/>
              </a:ext>
            </a:extLst>
          </p:cNvPr>
          <p:cNvSpPr/>
          <p:nvPr/>
        </p:nvSpPr>
        <p:spPr>
          <a:xfrm>
            <a:off x="2148289" y="2685345"/>
            <a:ext cx="1288974" cy="310952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Rectangle 24">
            <a:extLst>
              <a:ext uri="{FF2B5EF4-FFF2-40B4-BE49-F238E27FC236}">
                <a16:creationId xmlns:a16="http://schemas.microsoft.com/office/drawing/2014/main" id="{321EF522-B764-47B6-B117-8B00FE271F99}"/>
              </a:ext>
            </a:extLst>
          </p:cNvPr>
          <p:cNvSpPr/>
          <p:nvPr/>
        </p:nvSpPr>
        <p:spPr>
          <a:xfrm>
            <a:off x="2434717" y="265305"/>
            <a:ext cx="1568872" cy="1015663"/>
          </a:xfrm>
          <a:prstGeom prst="rect">
            <a:avLst/>
          </a:prstGeom>
          <a:solidFill>
            <a:srgbClr val="FFFF00"/>
          </a:solidFill>
          <a:ln>
            <a:solidFill>
              <a:schemeClr val="tx1"/>
            </a:solidFill>
          </a:ln>
        </p:spPr>
        <p:txBody>
          <a:bodyPr wrap="square">
            <a:spAutoFit/>
          </a:bodyPr>
          <a:lstStyle/>
          <a:p>
            <a:pPr algn="ctr"/>
            <a:r>
              <a:rPr lang="en-GB" sz="2000" dirty="0"/>
              <a:t>Group HQ Operations Rooms</a:t>
            </a:r>
          </a:p>
        </p:txBody>
      </p:sp>
      <p:pic>
        <p:nvPicPr>
          <p:cNvPr id="3074" name="Picture 2" descr="https://i.pinimg.com/736x/06/e6/43/06e6437b00ee7b95694e27416c22a499--battle-of-britain-the-battle.jpg">
            <a:extLst>
              <a:ext uri="{FF2B5EF4-FFF2-40B4-BE49-F238E27FC236}">
                <a16:creationId xmlns:a16="http://schemas.microsoft.com/office/drawing/2014/main" id="{52F0DAA5-E7E6-4E2A-B2A9-B99AAAE04C1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02902" y="720350"/>
            <a:ext cx="1222700" cy="965809"/>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a:extLst>
              <a:ext uri="{FF2B5EF4-FFF2-40B4-BE49-F238E27FC236}">
                <a16:creationId xmlns:a16="http://schemas.microsoft.com/office/drawing/2014/main" id="{15FF1A79-917F-4F93-9DBD-78F4280ABBF4}"/>
              </a:ext>
            </a:extLst>
          </p:cNvPr>
          <p:cNvSpPr/>
          <p:nvPr/>
        </p:nvSpPr>
        <p:spPr>
          <a:xfrm>
            <a:off x="4788539" y="289301"/>
            <a:ext cx="1737063" cy="400110"/>
          </a:xfrm>
          <a:prstGeom prst="rect">
            <a:avLst/>
          </a:prstGeom>
          <a:solidFill>
            <a:srgbClr val="FFFF00"/>
          </a:solidFill>
          <a:ln>
            <a:solidFill>
              <a:schemeClr val="tx1"/>
            </a:solidFill>
          </a:ln>
        </p:spPr>
        <p:txBody>
          <a:bodyPr wrap="square">
            <a:spAutoFit/>
          </a:bodyPr>
          <a:lstStyle/>
          <a:p>
            <a:pPr algn="ctr"/>
            <a:r>
              <a:rPr lang="en-GB" sz="2000" dirty="0"/>
              <a:t>Map Plotters</a:t>
            </a:r>
          </a:p>
        </p:txBody>
      </p:sp>
      <p:sp>
        <p:nvSpPr>
          <p:cNvPr id="10" name="Arrow: Down 9">
            <a:extLst>
              <a:ext uri="{FF2B5EF4-FFF2-40B4-BE49-F238E27FC236}">
                <a16:creationId xmlns:a16="http://schemas.microsoft.com/office/drawing/2014/main" id="{28DE31C8-DB02-4022-BFBB-62E04CEF290E}"/>
              </a:ext>
            </a:extLst>
          </p:cNvPr>
          <p:cNvSpPr/>
          <p:nvPr/>
        </p:nvSpPr>
        <p:spPr>
          <a:xfrm rot="16200000">
            <a:off x="5969009" y="1160835"/>
            <a:ext cx="663490" cy="92720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4B428D4D-AE17-41DA-9E6D-48CBA3BCE763}"/>
              </a:ext>
            </a:extLst>
          </p:cNvPr>
          <p:cNvSpPr/>
          <p:nvPr/>
        </p:nvSpPr>
        <p:spPr>
          <a:xfrm>
            <a:off x="7176918" y="3017978"/>
            <a:ext cx="1568872" cy="707886"/>
          </a:xfrm>
          <a:prstGeom prst="rect">
            <a:avLst/>
          </a:prstGeom>
          <a:solidFill>
            <a:srgbClr val="FFFF00"/>
          </a:solidFill>
          <a:ln>
            <a:solidFill>
              <a:schemeClr val="tx1"/>
            </a:solidFill>
          </a:ln>
        </p:spPr>
        <p:txBody>
          <a:bodyPr wrap="square">
            <a:spAutoFit/>
          </a:bodyPr>
          <a:lstStyle/>
          <a:p>
            <a:pPr algn="ctr"/>
            <a:r>
              <a:rPr lang="en-GB" sz="2000" dirty="0"/>
              <a:t>Anti-Aircraft guns</a:t>
            </a:r>
          </a:p>
        </p:txBody>
      </p:sp>
      <p:sp>
        <p:nvSpPr>
          <p:cNvPr id="30" name="TextBox 29">
            <a:extLst>
              <a:ext uri="{FF2B5EF4-FFF2-40B4-BE49-F238E27FC236}">
                <a16:creationId xmlns:a16="http://schemas.microsoft.com/office/drawing/2014/main" id="{97F82E25-92AC-4190-A757-895386739544}"/>
              </a:ext>
            </a:extLst>
          </p:cNvPr>
          <p:cNvSpPr txBox="1"/>
          <p:nvPr/>
        </p:nvSpPr>
        <p:spPr>
          <a:xfrm>
            <a:off x="6798560" y="1327974"/>
            <a:ext cx="745717" cy="707886"/>
          </a:xfrm>
          <a:prstGeom prst="rect">
            <a:avLst/>
          </a:prstGeom>
          <a:solidFill>
            <a:srgbClr val="FFFF00"/>
          </a:solidFill>
          <a:ln>
            <a:solidFill>
              <a:schemeClr val="tx1"/>
            </a:solidFill>
          </a:ln>
        </p:spPr>
        <p:txBody>
          <a:bodyPr wrap="none" rtlCol="0">
            <a:spAutoFit/>
          </a:bodyPr>
          <a:lstStyle/>
          <a:p>
            <a:pPr algn="ctr"/>
            <a:r>
              <a:rPr lang="en-GB" sz="2000" dirty="0"/>
              <a:t>Air-</a:t>
            </a:r>
          </a:p>
          <a:p>
            <a:pPr algn="ctr"/>
            <a:r>
              <a:rPr lang="en-GB" sz="2000" dirty="0"/>
              <a:t>fields</a:t>
            </a:r>
          </a:p>
        </p:txBody>
      </p:sp>
      <p:sp>
        <p:nvSpPr>
          <p:cNvPr id="31" name="Arrow: Up 30">
            <a:extLst>
              <a:ext uri="{FF2B5EF4-FFF2-40B4-BE49-F238E27FC236}">
                <a16:creationId xmlns:a16="http://schemas.microsoft.com/office/drawing/2014/main" id="{C575C980-3B26-4811-AD83-226F1D9CE8DB}"/>
              </a:ext>
            </a:extLst>
          </p:cNvPr>
          <p:cNvSpPr/>
          <p:nvPr/>
        </p:nvSpPr>
        <p:spPr>
          <a:xfrm rot="8482138">
            <a:off x="6100937" y="3206179"/>
            <a:ext cx="661013" cy="173751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38311404-BC27-44D8-9301-5073DED72B4E}"/>
              </a:ext>
            </a:extLst>
          </p:cNvPr>
          <p:cNvSpPr/>
          <p:nvPr/>
        </p:nvSpPr>
        <p:spPr>
          <a:xfrm>
            <a:off x="7080276" y="4676244"/>
            <a:ext cx="1568872" cy="707886"/>
          </a:xfrm>
          <a:prstGeom prst="rect">
            <a:avLst/>
          </a:prstGeom>
          <a:solidFill>
            <a:srgbClr val="FFFF00"/>
          </a:solidFill>
          <a:ln>
            <a:solidFill>
              <a:schemeClr val="tx1"/>
            </a:solidFill>
          </a:ln>
        </p:spPr>
        <p:txBody>
          <a:bodyPr wrap="square">
            <a:spAutoFit/>
          </a:bodyPr>
          <a:lstStyle/>
          <a:p>
            <a:pPr algn="ctr"/>
            <a:r>
              <a:rPr lang="en-GB" sz="2000" dirty="0"/>
              <a:t>Barrage balloons</a:t>
            </a:r>
          </a:p>
        </p:txBody>
      </p:sp>
      <p:pic>
        <p:nvPicPr>
          <p:cNvPr id="33" name="Picture 8" descr="http://www.writeupp.com/blog/wp-content/uploads/2013/02/phone.jpg">
            <a:extLst>
              <a:ext uri="{FF2B5EF4-FFF2-40B4-BE49-F238E27FC236}">
                <a16:creationId xmlns:a16="http://schemas.microsoft.com/office/drawing/2014/main" id="{C39E2E3D-6620-4D3C-9BD5-C94CD3ED883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24142" y="869143"/>
            <a:ext cx="607410" cy="404413"/>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descr="http://www.writeupp.com/blog/wp-content/uploads/2013/02/phone.jpg">
            <a:extLst>
              <a:ext uri="{FF2B5EF4-FFF2-40B4-BE49-F238E27FC236}">
                <a16:creationId xmlns:a16="http://schemas.microsoft.com/office/drawing/2014/main" id="{A4B89EDE-DD69-49A1-ADC2-266BBB12754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23561" y="2581158"/>
            <a:ext cx="607410" cy="404413"/>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descr="http://www.writeupp.com/blog/wp-content/uploads/2013/02/phone.jpg">
            <a:extLst>
              <a:ext uri="{FF2B5EF4-FFF2-40B4-BE49-F238E27FC236}">
                <a16:creationId xmlns:a16="http://schemas.microsoft.com/office/drawing/2014/main" id="{F0892D32-B076-4750-BF73-069A7D1401F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61007" y="4240108"/>
            <a:ext cx="607410" cy="404413"/>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a:extLst>
              <a:ext uri="{FF2B5EF4-FFF2-40B4-BE49-F238E27FC236}">
                <a16:creationId xmlns:a16="http://schemas.microsoft.com/office/drawing/2014/main" id="{46874A59-9953-49B5-AC37-DEE43D1B92F1}"/>
              </a:ext>
            </a:extLst>
          </p:cNvPr>
          <p:cNvSpPr/>
          <p:nvPr/>
        </p:nvSpPr>
        <p:spPr>
          <a:xfrm>
            <a:off x="2430183" y="1423505"/>
            <a:ext cx="1737063" cy="707886"/>
          </a:xfrm>
          <a:prstGeom prst="rect">
            <a:avLst/>
          </a:prstGeom>
          <a:solidFill>
            <a:srgbClr val="FFFF00"/>
          </a:solidFill>
          <a:ln>
            <a:solidFill>
              <a:schemeClr val="tx1"/>
            </a:solidFill>
          </a:ln>
        </p:spPr>
        <p:txBody>
          <a:bodyPr wrap="square">
            <a:spAutoFit/>
          </a:bodyPr>
          <a:lstStyle/>
          <a:p>
            <a:pPr algn="ctr"/>
            <a:r>
              <a:rPr lang="en-GB" sz="2000" dirty="0"/>
              <a:t>Commanding Officer</a:t>
            </a:r>
          </a:p>
        </p:txBody>
      </p:sp>
      <p:sp>
        <p:nvSpPr>
          <p:cNvPr id="11" name="TextBox 10">
            <a:extLst>
              <a:ext uri="{FF2B5EF4-FFF2-40B4-BE49-F238E27FC236}">
                <a16:creationId xmlns:a16="http://schemas.microsoft.com/office/drawing/2014/main" id="{56082222-D0CB-4057-B476-98A41B9CBBA3}"/>
              </a:ext>
            </a:extLst>
          </p:cNvPr>
          <p:cNvSpPr txBox="1"/>
          <p:nvPr/>
        </p:nvSpPr>
        <p:spPr>
          <a:xfrm>
            <a:off x="7578480" y="1972921"/>
            <a:ext cx="1536703" cy="369332"/>
          </a:xfrm>
          <a:prstGeom prst="rect">
            <a:avLst/>
          </a:prstGeom>
          <a:noFill/>
        </p:spPr>
        <p:txBody>
          <a:bodyPr wrap="none" rtlCol="0">
            <a:spAutoFit/>
          </a:bodyPr>
          <a:lstStyle/>
          <a:p>
            <a:r>
              <a:rPr lang="en-GB" i="1" dirty="0">
                <a:solidFill>
                  <a:srgbClr val="7030A0"/>
                </a:solidFill>
              </a:rPr>
              <a:t>14-16 minutes</a:t>
            </a:r>
          </a:p>
        </p:txBody>
      </p:sp>
      <p:sp>
        <p:nvSpPr>
          <p:cNvPr id="43" name="TextBox 42">
            <a:extLst>
              <a:ext uri="{FF2B5EF4-FFF2-40B4-BE49-F238E27FC236}">
                <a16:creationId xmlns:a16="http://schemas.microsoft.com/office/drawing/2014/main" id="{4DDA9981-D2EE-4AF5-B1CD-F540E40C93B1}"/>
              </a:ext>
            </a:extLst>
          </p:cNvPr>
          <p:cNvSpPr txBox="1"/>
          <p:nvPr/>
        </p:nvSpPr>
        <p:spPr>
          <a:xfrm>
            <a:off x="954768" y="232205"/>
            <a:ext cx="1102289" cy="369332"/>
          </a:xfrm>
          <a:prstGeom prst="rect">
            <a:avLst/>
          </a:prstGeom>
          <a:noFill/>
        </p:spPr>
        <p:txBody>
          <a:bodyPr wrap="none" rtlCol="0">
            <a:spAutoFit/>
          </a:bodyPr>
          <a:lstStyle/>
          <a:p>
            <a:r>
              <a:rPr lang="en-GB" i="1" dirty="0">
                <a:solidFill>
                  <a:srgbClr val="7030A0"/>
                </a:solidFill>
              </a:rPr>
              <a:t>4 minutes</a:t>
            </a:r>
          </a:p>
        </p:txBody>
      </p:sp>
      <p:sp>
        <p:nvSpPr>
          <p:cNvPr id="26" name="TextBox 25">
            <a:extLst>
              <a:ext uri="{FF2B5EF4-FFF2-40B4-BE49-F238E27FC236}">
                <a16:creationId xmlns:a16="http://schemas.microsoft.com/office/drawing/2014/main" id="{33881613-4E76-4672-B4D2-CC9271CAC826}"/>
              </a:ext>
            </a:extLst>
          </p:cNvPr>
          <p:cNvSpPr txBox="1"/>
          <p:nvPr/>
        </p:nvSpPr>
        <p:spPr>
          <a:xfrm>
            <a:off x="3668808" y="5792427"/>
            <a:ext cx="5111594" cy="923330"/>
          </a:xfrm>
          <a:prstGeom prst="rect">
            <a:avLst/>
          </a:prstGeom>
          <a:noFill/>
        </p:spPr>
        <p:txBody>
          <a:bodyPr wrap="square" rtlCol="0">
            <a:spAutoFit/>
          </a:bodyPr>
          <a:lstStyle/>
          <a:p>
            <a:r>
              <a:rPr lang="en-GB" dirty="0"/>
              <a:t>What was the most important part of the process?</a:t>
            </a:r>
          </a:p>
          <a:p>
            <a:r>
              <a:rPr lang="en-GB" dirty="0"/>
              <a:t>Was it the pilots, the telephonists, the commanding offers, the map plotters or the radar operators? </a:t>
            </a:r>
          </a:p>
        </p:txBody>
      </p:sp>
    </p:spTree>
    <p:extLst>
      <p:ext uri="{BB962C8B-B14F-4D97-AF65-F5344CB8AC3E}">
        <p14:creationId xmlns:p14="http://schemas.microsoft.com/office/powerpoint/2010/main" val="3237800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3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07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7"/>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9"/>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31"/>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2"/>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35"/>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24"/>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43"/>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1"/>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25" grpId="0" animBg="1"/>
      <p:bldP spid="27" grpId="0" animBg="1"/>
      <p:bldP spid="10" grpId="0" animBg="1"/>
      <p:bldP spid="29" grpId="0" animBg="1"/>
      <p:bldP spid="30" grpId="0" animBg="1"/>
      <p:bldP spid="31" grpId="0" animBg="1"/>
      <p:bldP spid="32" grpId="0" animBg="1"/>
      <p:bldP spid="39" grpId="0" animBg="1"/>
      <p:bldP spid="11" grpId="0"/>
      <p:bldP spid="43" grpId="0"/>
      <p:bldP spid="2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farm8.staticflickr.com/7360/8751609456_77db2efac9_b.jpg">
            <a:extLst>
              <a:ext uri="{FF2B5EF4-FFF2-40B4-BE49-F238E27FC236}">
                <a16:creationId xmlns:a16="http://schemas.microsoft.com/office/drawing/2014/main" id="{9633B098-26BB-4401-BCAB-5BF0177DA0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1869" y="1691487"/>
            <a:ext cx="7423659" cy="495168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C29CECB-8C15-4815-BC50-2578F1682475}"/>
              </a:ext>
            </a:extLst>
          </p:cNvPr>
          <p:cNvSpPr/>
          <p:nvPr/>
        </p:nvSpPr>
        <p:spPr>
          <a:xfrm>
            <a:off x="407624" y="275555"/>
            <a:ext cx="8427904" cy="1200329"/>
          </a:xfrm>
          <a:prstGeom prst="rect">
            <a:avLst/>
          </a:prstGeom>
          <a:solidFill>
            <a:srgbClr val="FFFF00"/>
          </a:solidFill>
          <a:ln>
            <a:solidFill>
              <a:schemeClr val="tx1"/>
            </a:solidFill>
          </a:ln>
        </p:spPr>
        <p:txBody>
          <a:bodyPr wrap="square">
            <a:spAutoFit/>
          </a:bodyPr>
          <a:lstStyle/>
          <a:p>
            <a:pPr algn="ctr"/>
            <a:r>
              <a:rPr lang="en-GB" sz="3600" dirty="0"/>
              <a:t>Uxbridge (London) RAF Bunker</a:t>
            </a:r>
          </a:p>
          <a:p>
            <a:pPr algn="ctr"/>
            <a:r>
              <a:rPr lang="en-GB" sz="3600" dirty="0"/>
              <a:t>Group 10’s HQ</a:t>
            </a:r>
          </a:p>
        </p:txBody>
      </p:sp>
    </p:spTree>
    <p:extLst>
      <p:ext uri="{BB962C8B-B14F-4D97-AF65-F5344CB8AC3E}">
        <p14:creationId xmlns:p14="http://schemas.microsoft.com/office/powerpoint/2010/main" val="14839356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503F4-29A5-4166-9D08-48D2F18B801B}"/>
              </a:ext>
            </a:extLst>
          </p:cNvPr>
          <p:cNvSpPr>
            <a:spLocks noGrp="1"/>
          </p:cNvSpPr>
          <p:nvPr>
            <p:ph type="title"/>
          </p:nvPr>
        </p:nvSpPr>
        <p:spPr>
          <a:xfrm>
            <a:off x="139148" y="105921"/>
            <a:ext cx="8865704" cy="1325563"/>
          </a:xfrm>
        </p:spPr>
        <p:txBody>
          <a:bodyPr>
            <a:normAutofit/>
          </a:bodyPr>
          <a:lstStyle/>
          <a:p>
            <a:r>
              <a:rPr lang="en-GB" sz="4000" b="1" u="sng" dirty="0"/>
              <a:t>Who</a:t>
            </a:r>
            <a:r>
              <a:rPr lang="en-GB" sz="4000" dirty="0"/>
              <a:t> defeated the Luftwaffe in the Battle of Britain?</a:t>
            </a:r>
          </a:p>
        </p:txBody>
      </p:sp>
      <p:sp>
        <p:nvSpPr>
          <p:cNvPr id="3" name="Oval 2">
            <a:extLst>
              <a:ext uri="{FF2B5EF4-FFF2-40B4-BE49-F238E27FC236}">
                <a16:creationId xmlns:a16="http://schemas.microsoft.com/office/drawing/2014/main" id="{D5D5512A-FFC2-4EDD-8F8F-5D8D9A5F7226}"/>
              </a:ext>
            </a:extLst>
          </p:cNvPr>
          <p:cNvSpPr/>
          <p:nvPr/>
        </p:nvSpPr>
        <p:spPr>
          <a:xfrm>
            <a:off x="3876261" y="2912165"/>
            <a:ext cx="1391478" cy="131196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9E52071E-6505-4273-8C2E-3DE33CA333FB}"/>
              </a:ext>
            </a:extLst>
          </p:cNvPr>
          <p:cNvSpPr txBox="1"/>
          <p:nvPr/>
        </p:nvSpPr>
        <p:spPr>
          <a:xfrm>
            <a:off x="5824330" y="2588999"/>
            <a:ext cx="1689653" cy="646331"/>
          </a:xfrm>
          <a:prstGeom prst="rect">
            <a:avLst/>
          </a:prstGeom>
          <a:noFill/>
        </p:spPr>
        <p:txBody>
          <a:bodyPr wrap="square" rtlCol="0">
            <a:spAutoFit/>
          </a:bodyPr>
          <a:lstStyle/>
          <a:p>
            <a:pPr algn="ctr"/>
            <a:r>
              <a:rPr lang="en-GB" dirty="0"/>
              <a:t>The Polish contribution</a:t>
            </a:r>
          </a:p>
        </p:txBody>
      </p:sp>
      <p:cxnSp>
        <p:nvCxnSpPr>
          <p:cNvPr id="6" name="Straight Arrow Connector 5">
            <a:extLst>
              <a:ext uri="{FF2B5EF4-FFF2-40B4-BE49-F238E27FC236}">
                <a16:creationId xmlns:a16="http://schemas.microsoft.com/office/drawing/2014/main" id="{038DB090-AF3E-4F16-878B-D27BBB5A1AAC}"/>
              </a:ext>
            </a:extLst>
          </p:cNvPr>
          <p:cNvCxnSpPr/>
          <p:nvPr/>
        </p:nvCxnSpPr>
        <p:spPr>
          <a:xfrm flipV="1">
            <a:off x="5357191" y="3140765"/>
            <a:ext cx="626166" cy="4273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D5031B2-0573-4177-A35D-81051596F0B6}"/>
              </a:ext>
            </a:extLst>
          </p:cNvPr>
          <p:cNvSpPr txBox="1"/>
          <p:nvPr/>
        </p:nvSpPr>
        <p:spPr>
          <a:xfrm>
            <a:off x="5555974" y="4657125"/>
            <a:ext cx="1689653" cy="369332"/>
          </a:xfrm>
          <a:prstGeom prst="rect">
            <a:avLst/>
          </a:prstGeom>
          <a:noFill/>
        </p:spPr>
        <p:txBody>
          <a:bodyPr wrap="square" rtlCol="0">
            <a:spAutoFit/>
          </a:bodyPr>
          <a:lstStyle/>
          <a:p>
            <a:pPr algn="ctr"/>
            <a:r>
              <a:rPr lang="en-GB" dirty="0"/>
              <a:t>A range of jobs</a:t>
            </a:r>
          </a:p>
        </p:txBody>
      </p:sp>
      <p:cxnSp>
        <p:nvCxnSpPr>
          <p:cNvPr id="9" name="Straight Arrow Connector 8">
            <a:extLst>
              <a:ext uri="{FF2B5EF4-FFF2-40B4-BE49-F238E27FC236}">
                <a16:creationId xmlns:a16="http://schemas.microsoft.com/office/drawing/2014/main" id="{C8E4CB71-312C-407D-B234-D7B8E8A49E42}"/>
              </a:ext>
            </a:extLst>
          </p:cNvPr>
          <p:cNvCxnSpPr>
            <a:stCxn id="3" idx="5"/>
          </p:cNvCxnSpPr>
          <p:nvPr/>
        </p:nvCxnSpPr>
        <p:spPr>
          <a:xfrm>
            <a:off x="5063962" y="4031997"/>
            <a:ext cx="492012" cy="5400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6657B59-F359-407B-A825-010099782F79}"/>
              </a:ext>
            </a:extLst>
          </p:cNvPr>
          <p:cNvSpPr/>
          <p:nvPr/>
        </p:nvSpPr>
        <p:spPr>
          <a:xfrm>
            <a:off x="1416834" y="4664627"/>
            <a:ext cx="2314801" cy="369332"/>
          </a:xfrm>
          <a:prstGeom prst="rect">
            <a:avLst/>
          </a:prstGeom>
        </p:spPr>
        <p:txBody>
          <a:bodyPr wrap="none">
            <a:spAutoFit/>
          </a:bodyPr>
          <a:lstStyle/>
          <a:p>
            <a:r>
              <a:rPr lang="en-GB" dirty="0"/>
              <a:t> Air Transport Auxiliary</a:t>
            </a:r>
          </a:p>
        </p:txBody>
      </p:sp>
      <p:cxnSp>
        <p:nvCxnSpPr>
          <p:cNvPr id="12" name="Straight Arrow Connector 11">
            <a:extLst>
              <a:ext uri="{FF2B5EF4-FFF2-40B4-BE49-F238E27FC236}">
                <a16:creationId xmlns:a16="http://schemas.microsoft.com/office/drawing/2014/main" id="{C88C57AB-14E5-4DC5-87D0-31841D9762AE}"/>
              </a:ext>
            </a:extLst>
          </p:cNvPr>
          <p:cNvCxnSpPr>
            <a:stCxn id="3" idx="3"/>
          </p:cNvCxnSpPr>
          <p:nvPr/>
        </p:nvCxnSpPr>
        <p:spPr>
          <a:xfrm flipH="1">
            <a:off x="3766930" y="4031997"/>
            <a:ext cx="313108" cy="3909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57EA9F7-BE54-4671-9242-C96D96A5D8B2}"/>
              </a:ext>
            </a:extLst>
          </p:cNvPr>
          <p:cNvSpPr txBox="1"/>
          <p:nvPr/>
        </p:nvSpPr>
        <p:spPr>
          <a:xfrm>
            <a:off x="1152939" y="2404333"/>
            <a:ext cx="2090531" cy="646331"/>
          </a:xfrm>
          <a:prstGeom prst="rect">
            <a:avLst/>
          </a:prstGeom>
          <a:noFill/>
        </p:spPr>
        <p:txBody>
          <a:bodyPr wrap="square" rtlCol="0">
            <a:spAutoFit/>
          </a:bodyPr>
          <a:lstStyle/>
          <a:p>
            <a:pPr algn="ctr"/>
            <a:r>
              <a:rPr lang="en-GB" dirty="0"/>
              <a:t>The WRAF and the role of women</a:t>
            </a:r>
          </a:p>
        </p:txBody>
      </p:sp>
      <p:cxnSp>
        <p:nvCxnSpPr>
          <p:cNvPr id="15" name="Straight Arrow Connector 14">
            <a:extLst>
              <a:ext uri="{FF2B5EF4-FFF2-40B4-BE49-F238E27FC236}">
                <a16:creationId xmlns:a16="http://schemas.microsoft.com/office/drawing/2014/main" id="{15A97D31-34CF-4089-8368-05CF65FE8E00}"/>
              </a:ext>
            </a:extLst>
          </p:cNvPr>
          <p:cNvCxnSpPr>
            <a:stCxn id="3" idx="1"/>
          </p:cNvCxnSpPr>
          <p:nvPr/>
        </p:nvCxnSpPr>
        <p:spPr>
          <a:xfrm flipH="1" flipV="1">
            <a:off x="3498574" y="2812774"/>
            <a:ext cx="581464" cy="2915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B699C474-1BC5-4B7A-94DD-4E43D1E9EB14}"/>
              </a:ext>
            </a:extLst>
          </p:cNvPr>
          <p:cNvSpPr txBox="1">
            <a:spLocks/>
          </p:cNvSpPr>
          <p:nvPr/>
        </p:nvSpPr>
        <p:spPr>
          <a:xfrm>
            <a:off x="7176052" y="5701780"/>
            <a:ext cx="1548020" cy="746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t>p.6-7</a:t>
            </a:r>
          </a:p>
        </p:txBody>
      </p:sp>
    </p:spTree>
    <p:extLst>
      <p:ext uri="{BB962C8B-B14F-4D97-AF65-F5344CB8AC3E}">
        <p14:creationId xmlns:p14="http://schemas.microsoft.com/office/powerpoint/2010/main" val="42672036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0" descr="Never_Was_So_Much_j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440" y="208721"/>
            <a:ext cx="4100959" cy="6474678"/>
          </a:xfrm>
          <a:prstGeom prst="rect">
            <a:avLst/>
          </a:prstGeom>
          <a:noFill/>
          <a:ln w="76200">
            <a:solidFill>
              <a:srgbClr val="CC3300"/>
            </a:solidFill>
            <a:miter lim="800000"/>
            <a:headEnd/>
            <a:tailEnd/>
          </a:ln>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59154A4F-7C5E-4283-850B-C10FCBCB26C4}"/>
              </a:ext>
            </a:extLst>
          </p:cNvPr>
          <p:cNvSpPr>
            <a:spLocks noGrp="1"/>
          </p:cNvSpPr>
          <p:nvPr>
            <p:ph type="title"/>
          </p:nvPr>
        </p:nvSpPr>
        <p:spPr>
          <a:xfrm>
            <a:off x="4790660" y="4691271"/>
            <a:ext cx="4075043" cy="1789292"/>
          </a:xfrm>
          <a:solidFill>
            <a:srgbClr val="FFFF00"/>
          </a:solidFill>
        </p:spPr>
        <p:txBody>
          <a:bodyPr>
            <a:normAutofit/>
          </a:bodyPr>
          <a:lstStyle/>
          <a:p>
            <a:r>
              <a:rPr lang="en-GB" sz="4000" b="1" u="sng" dirty="0"/>
              <a:t>Who</a:t>
            </a:r>
            <a:r>
              <a:rPr lang="en-GB" sz="4000" dirty="0"/>
              <a:t> defeated the Luftwaffe in the Battle of Britain?</a:t>
            </a:r>
          </a:p>
        </p:txBody>
      </p:sp>
      <p:sp>
        <p:nvSpPr>
          <p:cNvPr id="9" name="Title 1">
            <a:extLst>
              <a:ext uri="{FF2B5EF4-FFF2-40B4-BE49-F238E27FC236}">
                <a16:creationId xmlns:a16="http://schemas.microsoft.com/office/drawing/2014/main" id="{9E2B5299-85AA-4F89-A90C-D066CC2FD0D2}"/>
              </a:ext>
            </a:extLst>
          </p:cNvPr>
          <p:cNvSpPr txBox="1">
            <a:spLocks/>
          </p:cNvSpPr>
          <p:nvPr/>
        </p:nvSpPr>
        <p:spPr>
          <a:xfrm>
            <a:off x="4790660" y="546556"/>
            <a:ext cx="4075043" cy="202767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b="1" dirty="0"/>
              <a:t>What is missing from this poster? </a:t>
            </a:r>
            <a:endParaRPr lang="en-GB" sz="4000" dirty="0"/>
          </a:p>
        </p:txBody>
      </p:sp>
    </p:spTree>
    <p:extLst>
      <p:ext uri="{BB962C8B-B14F-4D97-AF65-F5344CB8AC3E}">
        <p14:creationId xmlns:p14="http://schemas.microsoft.com/office/powerpoint/2010/main" val="35870276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517F4-9BA1-4C3E-AD8F-1536801FC4F6}"/>
              </a:ext>
            </a:extLst>
          </p:cNvPr>
          <p:cNvSpPr>
            <a:spLocks noGrp="1"/>
          </p:cNvSpPr>
          <p:nvPr>
            <p:ph type="title"/>
          </p:nvPr>
        </p:nvSpPr>
        <p:spPr/>
        <p:txBody>
          <a:bodyPr/>
          <a:lstStyle/>
          <a:p>
            <a:r>
              <a:rPr lang="en-GB" dirty="0"/>
              <a:t>Starter: What could this be?</a:t>
            </a:r>
          </a:p>
        </p:txBody>
      </p:sp>
      <p:sp>
        <p:nvSpPr>
          <p:cNvPr id="3" name="Content Placeholder 2">
            <a:extLst>
              <a:ext uri="{FF2B5EF4-FFF2-40B4-BE49-F238E27FC236}">
                <a16:creationId xmlns:a16="http://schemas.microsoft.com/office/drawing/2014/main" id="{B6CC141A-B83F-4452-BAA6-23BD87944CF3}"/>
              </a:ext>
            </a:extLst>
          </p:cNvPr>
          <p:cNvSpPr>
            <a:spLocks noGrp="1"/>
          </p:cNvSpPr>
          <p:nvPr>
            <p:ph idx="1"/>
          </p:nvPr>
        </p:nvSpPr>
        <p:spPr>
          <a:xfrm>
            <a:off x="628650" y="2859294"/>
            <a:ext cx="7886700" cy="1653071"/>
          </a:xfrm>
        </p:spPr>
        <p:txBody>
          <a:bodyPr>
            <a:normAutofit lnSpcReduction="10000"/>
          </a:bodyPr>
          <a:lstStyle/>
          <a:p>
            <a:pPr marL="0" indent="0" algn="ctr">
              <a:buNone/>
            </a:pPr>
            <a:r>
              <a:rPr lang="en-GB" sz="11500" dirty="0"/>
              <a:t>URYYB</a:t>
            </a:r>
          </a:p>
        </p:txBody>
      </p:sp>
    </p:spTree>
    <p:extLst>
      <p:ext uri="{BB962C8B-B14F-4D97-AF65-F5344CB8AC3E}">
        <p14:creationId xmlns:p14="http://schemas.microsoft.com/office/powerpoint/2010/main" val="7325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517F4-9BA1-4C3E-AD8F-1536801FC4F6}"/>
              </a:ext>
            </a:extLst>
          </p:cNvPr>
          <p:cNvSpPr>
            <a:spLocks noGrp="1"/>
          </p:cNvSpPr>
          <p:nvPr>
            <p:ph type="title"/>
          </p:nvPr>
        </p:nvSpPr>
        <p:spPr>
          <a:xfrm>
            <a:off x="290719" y="414822"/>
            <a:ext cx="8724072" cy="1325563"/>
          </a:xfrm>
        </p:spPr>
        <p:txBody>
          <a:bodyPr>
            <a:normAutofit/>
          </a:bodyPr>
          <a:lstStyle/>
          <a:p>
            <a:r>
              <a:rPr lang="en-GB" dirty="0"/>
              <a:t>What do you need to break the code?    </a:t>
            </a:r>
            <a:br>
              <a:rPr lang="en-GB" dirty="0"/>
            </a:br>
            <a:r>
              <a:rPr lang="en-GB" dirty="0"/>
              <a:t>How might it have been created?</a:t>
            </a:r>
          </a:p>
        </p:txBody>
      </p:sp>
    </p:spTree>
    <p:extLst>
      <p:ext uri="{BB962C8B-B14F-4D97-AF65-F5344CB8AC3E}">
        <p14:creationId xmlns:p14="http://schemas.microsoft.com/office/powerpoint/2010/main" val="3440694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2/2a/ROT13.png/300px-ROT13.png">
            <a:extLst>
              <a:ext uri="{FF2B5EF4-FFF2-40B4-BE49-F238E27FC236}">
                <a16:creationId xmlns:a16="http://schemas.microsoft.com/office/drawing/2014/main" id="{EC6AEF70-684F-4501-9D14-A171541F33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5605" y="227771"/>
            <a:ext cx="6678515" cy="418520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C27371F-5023-468F-B579-D2C74968F514}"/>
              </a:ext>
            </a:extLst>
          </p:cNvPr>
          <p:cNvSpPr/>
          <p:nvPr/>
        </p:nvSpPr>
        <p:spPr>
          <a:xfrm>
            <a:off x="636104" y="4527778"/>
            <a:ext cx="8209722" cy="954107"/>
          </a:xfrm>
          <a:prstGeom prst="rect">
            <a:avLst/>
          </a:prstGeom>
          <a:solidFill>
            <a:srgbClr val="FFFF00"/>
          </a:solidFill>
        </p:spPr>
        <p:txBody>
          <a:bodyPr wrap="square">
            <a:spAutoFit/>
          </a:bodyPr>
          <a:lstStyle/>
          <a:p>
            <a:r>
              <a:rPr lang="en-GB" sz="2800" dirty="0"/>
              <a:t>ROT13 is a Caesar cipher, a type of substitution cipher. In ROT13, the alphabet is rotated 13 steps.</a:t>
            </a:r>
          </a:p>
        </p:txBody>
      </p:sp>
      <p:sp>
        <p:nvSpPr>
          <p:cNvPr id="4" name="TextBox 3">
            <a:extLst>
              <a:ext uri="{FF2B5EF4-FFF2-40B4-BE49-F238E27FC236}">
                <a16:creationId xmlns:a16="http://schemas.microsoft.com/office/drawing/2014/main" id="{6F33C6F2-593D-406E-9CBF-2FE8FB24D87F}"/>
              </a:ext>
            </a:extLst>
          </p:cNvPr>
          <p:cNvSpPr txBox="1"/>
          <p:nvPr/>
        </p:nvSpPr>
        <p:spPr>
          <a:xfrm>
            <a:off x="636104" y="5744818"/>
            <a:ext cx="8100391" cy="707886"/>
          </a:xfrm>
          <a:prstGeom prst="rect">
            <a:avLst/>
          </a:prstGeom>
          <a:noFill/>
        </p:spPr>
        <p:txBody>
          <a:bodyPr wrap="square" rtlCol="0">
            <a:spAutoFit/>
          </a:bodyPr>
          <a:lstStyle/>
          <a:p>
            <a:r>
              <a:rPr lang="en-GB" sz="4000" dirty="0"/>
              <a:t>What is the problem with this cipher?</a:t>
            </a:r>
          </a:p>
        </p:txBody>
      </p:sp>
    </p:spTree>
    <p:extLst>
      <p:ext uri="{BB962C8B-B14F-4D97-AF65-F5344CB8AC3E}">
        <p14:creationId xmlns:p14="http://schemas.microsoft.com/office/powerpoint/2010/main" val="406562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517F4-9BA1-4C3E-AD8F-1536801FC4F6}"/>
              </a:ext>
            </a:extLst>
          </p:cNvPr>
          <p:cNvSpPr>
            <a:spLocks noGrp="1"/>
          </p:cNvSpPr>
          <p:nvPr>
            <p:ph type="title"/>
          </p:nvPr>
        </p:nvSpPr>
        <p:spPr>
          <a:xfrm>
            <a:off x="290719" y="414822"/>
            <a:ext cx="8724072" cy="1325563"/>
          </a:xfrm>
        </p:spPr>
        <p:txBody>
          <a:bodyPr>
            <a:normAutofit/>
          </a:bodyPr>
          <a:lstStyle/>
          <a:p>
            <a:r>
              <a:rPr lang="en-GB" dirty="0"/>
              <a:t>What is the problem with a ‘Caesar cipher’?</a:t>
            </a:r>
          </a:p>
        </p:txBody>
      </p:sp>
      <p:sp>
        <p:nvSpPr>
          <p:cNvPr id="4" name="Rectangle 3">
            <a:extLst>
              <a:ext uri="{FF2B5EF4-FFF2-40B4-BE49-F238E27FC236}">
                <a16:creationId xmlns:a16="http://schemas.microsoft.com/office/drawing/2014/main" id="{2E9CEAFB-03C0-4F32-9A77-46A59AD88E0C}"/>
              </a:ext>
            </a:extLst>
          </p:cNvPr>
          <p:cNvSpPr/>
          <p:nvPr/>
        </p:nvSpPr>
        <p:spPr>
          <a:xfrm>
            <a:off x="606287" y="2135042"/>
            <a:ext cx="8040756" cy="3046988"/>
          </a:xfrm>
          <a:prstGeom prst="rect">
            <a:avLst/>
          </a:prstGeom>
        </p:spPr>
        <p:txBody>
          <a:bodyPr wrap="square">
            <a:spAutoFit/>
          </a:bodyPr>
          <a:lstStyle/>
          <a:p>
            <a:r>
              <a:rPr lang="en-GB" sz="2400" dirty="0"/>
              <a:t>There are only ________  distinct shift cipher possibilities, which makes them easy to break by simply trying each possibility in turn. </a:t>
            </a:r>
          </a:p>
          <a:p>
            <a:endParaRPr lang="en-GB" sz="2400" dirty="0"/>
          </a:p>
          <a:p>
            <a:r>
              <a:rPr lang="en-GB" sz="2400" dirty="0"/>
              <a:t>A better encryption method is to use a system in which any letter can be represented by any other, in no particular order. These substitution ciphers can be generated by using a </a:t>
            </a:r>
            <a:r>
              <a:rPr lang="en-GB" sz="2400" b="1" dirty="0" err="1"/>
              <a:t>keyphrase</a:t>
            </a:r>
            <a:r>
              <a:rPr lang="en-GB" sz="2400" b="1" dirty="0"/>
              <a:t> (or ‘crib’)</a:t>
            </a:r>
            <a:r>
              <a:rPr lang="en-GB" sz="2400" dirty="0"/>
              <a:t>.</a:t>
            </a:r>
          </a:p>
        </p:txBody>
      </p:sp>
    </p:spTree>
    <p:extLst>
      <p:ext uri="{BB962C8B-B14F-4D97-AF65-F5344CB8AC3E}">
        <p14:creationId xmlns:p14="http://schemas.microsoft.com/office/powerpoint/2010/main" val="24268195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517F4-9BA1-4C3E-AD8F-1536801FC4F6}"/>
              </a:ext>
            </a:extLst>
          </p:cNvPr>
          <p:cNvSpPr>
            <a:spLocks noGrp="1"/>
          </p:cNvSpPr>
          <p:nvPr>
            <p:ph type="title"/>
          </p:nvPr>
        </p:nvSpPr>
        <p:spPr/>
        <p:txBody>
          <a:bodyPr/>
          <a:lstStyle/>
          <a:p>
            <a:r>
              <a:rPr lang="en-GB" dirty="0"/>
              <a:t>What </a:t>
            </a:r>
            <a:r>
              <a:rPr lang="en-GB" b="1" dirty="0"/>
              <a:t>key phrase (‘crib’) </a:t>
            </a:r>
            <a:r>
              <a:rPr lang="en-GB" dirty="0"/>
              <a:t>has been used to create this cipher? </a:t>
            </a:r>
          </a:p>
        </p:txBody>
      </p:sp>
      <p:graphicFrame>
        <p:nvGraphicFramePr>
          <p:cNvPr id="4" name="Table 3">
            <a:extLst>
              <a:ext uri="{FF2B5EF4-FFF2-40B4-BE49-F238E27FC236}">
                <a16:creationId xmlns:a16="http://schemas.microsoft.com/office/drawing/2014/main" id="{E8A6EE7B-94A7-417E-88C8-9743303289CC}"/>
              </a:ext>
            </a:extLst>
          </p:cNvPr>
          <p:cNvGraphicFramePr>
            <a:graphicFrameLocks noGrp="1"/>
          </p:cNvGraphicFramePr>
          <p:nvPr/>
        </p:nvGraphicFramePr>
        <p:xfrm>
          <a:off x="162325" y="2270364"/>
          <a:ext cx="8763014" cy="741680"/>
        </p:xfrm>
        <a:graphic>
          <a:graphicData uri="http://schemas.openxmlformats.org/drawingml/2006/table">
            <a:tbl>
              <a:tblPr firstRow="1" bandRow="1">
                <a:tableStyleId>{5940675A-B579-460E-94D1-54222C63F5DA}</a:tableStyleId>
              </a:tblPr>
              <a:tblGrid>
                <a:gridCol w="337039">
                  <a:extLst>
                    <a:ext uri="{9D8B030D-6E8A-4147-A177-3AD203B41FA5}">
                      <a16:colId xmlns:a16="http://schemas.microsoft.com/office/drawing/2014/main" val="89221677"/>
                    </a:ext>
                  </a:extLst>
                </a:gridCol>
                <a:gridCol w="337039">
                  <a:extLst>
                    <a:ext uri="{9D8B030D-6E8A-4147-A177-3AD203B41FA5}">
                      <a16:colId xmlns:a16="http://schemas.microsoft.com/office/drawing/2014/main" val="1467107320"/>
                    </a:ext>
                  </a:extLst>
                </a:gridCol>
                <a:gridCol w="337039">
                  <a:extLst>
                    <a:ext uri="{9D8B030D-6E8A-4147-A177-3AD203B41FA5}">
                      <a16:colId xmlns:a16="http://schemas.microsoft.com/office/drawing/2014/main" val="2411646620"/>
                    </a:ext>
                  </a:extLst>
                </a:gridCol>
                <a:gridCol w="337039">
                  <a:extLst>
                    <a:ext uri="{9D8B030D-6E8A-4147-A177-3AD203B41FA5}">
                      <a16:colId xmlns:a16="http://schemas.microsoft.com/office/drawing/2014/main" val="4175654694"/>
                    </a:ext>
                  </a:extLst>
                </a:gridCol>
                <a:gridCol w="337039">
                  <a:extLst>
                    <a:ext uri="{9D8B030D-6E8A-4147-A177-3AD203B41FA5}">
                      <a16:colId xmlns:a16="http://schemas.microsoft.com/office/drawing/2014/main" val="721182190"/>
                    </a:ext>
                  </a:extLst>
                </a:gridCol>
                <a:gridCol w="337039">
                  <a:extLst>
                    <a:ext uri="{9D8B030D-6E8A-4147-A177-3AD203B41FA5}">
                      <a16:colId xmlns:a16="http://schemas.microsoft.com/office/drawing/2014/main" val="2841707860"/>
                    </a:ext>
                  </a:extLst>
                </a:gridCol>
                <a:gridCol w="337039">
                  <a:extLst>
                    <a:ext uri="{9D8B030D-6E8A-4147-A177-3AD203B41FA5}">
                      <a16:colId xmlns:a16="http://schemas.microsoft.com/office/drawing/2014/main" val="2186236522"/>
                    </a:ext>
                  </a:extLst>
                </a:gridCol>
                <a:gridCol w="337039">
                  <a:extLst>
                    <a:ext uri="{9D8B030D-6E8A-4147-A177-3AD203B41FA5}">
                      <a16:colId xmlns:a16="http://schemas.microsoft.com/office/drawing/2014/main" val="3027915420"/>
                    </a:ext>
                  </a:extLst>
                </a:gridCol>
                <a:gridCol w="337039">
                  <a:extLst>
                    <a:ext uri="{9D8B030D-6E8A-4147-A177-3AD203B41FA5}">
                      <a16:colId xmlns:a16="http://schemas.microsoft.com/office/drawing/2014/main" val="1578897976"/>
                    </a:ext>
                  </a:extLst>
                </a:gridCol>
                <a:gridCol w="337039">
                  <a:extLst>
                    <a:ext uri="{9D8B030D-6E8A-4147-A177-3AD203B41FA5}">
                      <a16:colId xmlns:a16="http://schemas.microsoft.com/office/drawing/2014/main" val="1200723284"/>
                    </a:ext>
                  </a:extLst>
                </a:gridCol>
                <a:gridCol w="337039">
                  <a:extLst>
                    <a:ext uri="{9D8B030D-6E8A-4147-A177-3AD203B41FA5}">
                      <a16:colId xmlns:a16="http://schemas.microsoft.com/office/drawing/2014/main" val="3440543394"/>
                    </a:ext>
                  </a:extLst>
                </a:gridCol>
                <a:gridCol w="337039">
                  <a:extLst>
                    <a:ext uri="{9D8B030D-6E8A-4147-A177-3AD203B41FA5}">
                      <a16:colId xmlns:a16="http://schemas.microsoft.com/office/drawing/2014/main" val="807841768"/>
                    </a:ext>
                  </a:extLst>
                </a:gridCol>
                <a:gridCol w="337039">
                  <a:extLst>
                    <a:ext uri="{9D8B030D-6E8A-4147-A177-3AD203B41FA5}">
                      <a16:colId xmlns:a16="http://schemas.microsoft.com/office/drawing/2014/main" val="1194175276"/>
                    </a:ext>
                  </a:extLst>
                </a:gridCol>
                <a:gridCol w="337039">
                  <a:extLst>
                    <a:ext uri="{9D8B030D-6E8A-4147-A177-3AD203B41FA5}">
                      <a16:colId xmlns:a16="http://schemas.microsoft.com/office/drawing/2014/main" val="2732193679"/>
                    </a:ext>
                  </a:extLst>
                </a:gridCol>
                <a:gridCol w="337039">
                  <a:extLst>
                    <a:ext uri="{9D8B030D-6E8A-4147-A177-3AD203B41FA5}">
                      <a16:colId xmlns:a16="http://schemas.microsoft.com/office/drawing/2014/main" val="1244273521"/>
                    </a:ext>
                  </a:extLst>
                </a:gridCol>
                <a:gridCol w="337039">
                  <a:extLst>
                    <a:ext uri="{9D8B030D-6E8A-4147-A177-3AD203B41FA5}">
                      <a16:colId xmlns:a16="http://schemas.microsoft.com/office/drawing/2014/main" val="4097082060"/>
                    </a:ext>
                  </a:extLst>
                </a:gridCol>
                <a:gridCol w="337039">
                  <a:extLst>
                    <a:ext uri="{9D8B030D-6E8A-4147-A177-3AD203B41FA5}">
                      <a16:colId xmlns:a16="http://schemas.microsoft.com/office/drawing/2014/main" val="2980263870"/>
                    </a:ext>
                  </a:extLst>
                </a:gridCol>
                <a:gridCol w="337039">
                  <a:extLst>
                    <a:ext uri="{9D8B030D-6E8A-4147-A177-3AD203B41FA5}">
                      <a16:colId xmlns:a16="http://schemas.microsoft.com/office/drawing/2014/main" val="193976909"/>
                    </a:ext>
                  </a:extLst>
                </a:gridCol>
                <a:gridCol w="337039">
                  <a:extLst>
                    <a:ext uri="{9D8B030D-6E8A-4147-A177-3AD203B41FA5}">
                      <a16:colId xmlns:a16="http://schemas.microsoft.com/office/drawing/2014/main" val="2703033800"/>
                    </a:ext>
                  </a:extLst>
                </a:gridCol>
                <a:gridCol w="337039">
                  <a:extLst>
                    <a:ext uri="{9D8B030D-6E8A-4147-A177-3AD203B41FA5}">
                      <a16:colId xmlns:a16="http://schemas.microsoft.com/office/drawing/2014/main" val="1994593629"/>
                    </a:ext>
                  </a:extLst>
                </a:gridCol>
                <a:gridCol w="337039">
                  <a:extLst>
                    <a:ext uri="{9D8B030D-6E8A-4147-A177-3AD203B41FA5}">
                      <a16:colId xmlns:a16="http://schemas.microsoft.com/office/drawing/2014/main" val="3821434971"/>
                    </a:ext>
                  </a:extLst>
                </a:gridCol>
                <a:gridCol w="337039">
                  <a:extLst>
                    <a:ext uri="{9D8B030D-6E8A-4147-A177-3AD203B41FA5}">
                      <a16:colId xmlns:a16="http://schemas.microsoft.com/office/drawing/2014/main" val="1854116469"/>
                    </a:ext>
                  </a:extLst>
                </a:gridCol>
                <a:gridCol w="337039">
                  <a:extLst>
                    <a:ext uri="{9D8B030D-6E8A-4147-A177-3AD203B41FA5}">
                      <a16:colId xmlns:a16="http://schemas.microsoft.com/office/drawing/2014/main" val="1981886268"/>
                    </a:ext>
                  </a:extLst>
                </a:gridCol>
                <a:gridCol w="337039">
                  <a:extLst>
                    <a:ext uri="{9D8B030D-6E8A-4147-A177-3AD203B41FA5}">
                      <a16:colId xmlns:a16="http://schemas.microsoft.com/office/drawing/2014/main" val="574244338"/>
                    </a:ext>
                  </a:extLst>
                </a:gridCol>
                <a:gridCol w="337039">
                  <a:extLst>
                    <a:ext uri="{9D8B030D-6E8A-4147-A177-3AD203B41FA5}">
                      <a16:colId xmlns:a16="http://schemas.microsoft.com/office/drawing/2014/main" val="2060847856"/>
                    </a:ext>
                  </a:extLst>
                </a:gridCol>
                <a:gridCol w="337039">
                  <a:extLst>
                    <a:ext uri="{9D8B030D-6E8A-4147-A177-3AD203B41FA5}">
                      <a16:colId xmlns:a16="http://schemas.microsoft.com/office/drawing/2014/main" val="4293246121"/>
                    </a:ext>
                  </a:extLst>
                </a:gridCol>
              </a:tblGrid>
              <a:tr h="370840">
                <a:tc>
                  <a:txBody>
                    <a:bodyPr/>
                    <a:lstStyle/>
                    <a:p>
                      <a:r>
                        <a:rPr lang="en-GB" dirty="0"/>
                        <a:t>R</a:t>
                      </a:r>
                    </a:p>
                  </a:txBody>
                  <a:tcPr/>
                </a:tc>
                <a:tc>
                  <a:txBody>
                    <a:bodyPr/>
                    <a:lstStyle/>
                    <a:p>
                      <a:r>
                        <a:rPr lang="en-GB" dirty="0"/>
                        <a:t>O</a:t>
                      </a:r>
                    </a:p>
                  </a:txBody>
                  <a:tcPr/>
                </a:tc>
                <a:tc>
                  <a:txBody>
                    <a:bodyPr/>
                    <a:lstStyle/>
                    <a:p>
                      <a:r>
                        <a:rPr lang="en-GB" dirty="0"/>
                        <a:t>Y</a:t>
                      </a:r>
                    </a:p>
                  </a:txBody>
                  <a:tcPr/>
                </a:tc>
                <a:tc>
                  <a:txBody>
                    <a:bodyPr/>
                    <a:lstStyle/>
                    <a:p>
                      <a:r>
                        <a:rPr lang="en-GB" dirty="0"/>
                        <a:t>A</a:t>
                      </a:r>
                    </a:p>
                  </a:txBody>
                  <a:tcPr/>
                </a:tc>
                <a:tc>
                  <a:txBody>
                    <a:bodyPr/>
                    <a:lstStyle/>
                    <a:p>
                      <a:r>
                        <a:rPr lang="en-GB" dirty="0"/>
                        <a:t>L</a:t>
                      </a:r>
                    </a:p>
                  </a:txBody>
                  <a:tcPr/>
                </a:tc>
                <a:tc>
                  <a:txBody>
                    <a:bodyPr/>
                    <a:lstStyle/>
                    <a:p>
                      <a:r>
                        <a:rPr lang="en-GB" dirty="0"/>
                        <a:t>I</a:t>
                      </a:r>
                    </a:p>
                  </a:txBody>
                  <a:tcPr/>
                </a:tc>
                <a:tc>
                  <a:txBody>
                    <a:bodyPr/>
                    <a:lstStyle/>
                    <a:p>
                      <a:r>
                        <a:rPr lang="en-GB" dirty="0"/>
                        <a:t>F</a:t>
                      </a:r>
                    </a:p>
                  </a:txBody>
                  <a:tcPr/>
                </a:tc>
                <a:tc>
                  <a:txBody>
                    <a:bodyPr/>
                    <a:lstStyle/>
                    <a:p>
                      <a:r>
                        <a:rPr lang="en-GB" dirty="0"/>
                        <a:t>C</a:t>
                      </a:r>
                    </a:p>
                  </a:txBody>
                  <a:tcPr/>
                </a:tc>
                <a:tc>
                  <a:txBody>
                    <a:bodyPr/>
                    <a:lstStyle/>
                    <a:p>
                      <a:r>
                        <a:rPr lang="en-GB" dirty="0"/>
                        <a:t>E</a:t>
                      </a:r>
                    </a:p>
                  </a:txBody>
                  <a:tcPr/>
                </a:tc>
                <a:tc>
                  <a:txBody>
                    <a:bodyPr/>
                    <a:lstStyle/>
                    <a:p>
                      <a:r>
                        <a:rPr lang="en-GB" dirty="0"/>
                        <a:t>B</a:t>
                      </a:r>
                    </a:p>
                  </a:txBody>
                  <a:tcPr/>
                </a:tc>
                <a:tc>
                  <a:txBody>
                    <a:bodyPr/>
                    <a:lstStyle/>
                    <a:p>
                      <a:r>
                        <a:rPr lang="en-GB" dirty="0"/>
                        <a:t>D</a:t>
                      </a:r>
                    </a:p>
                  </a:txBody>
                  <a:tcPr/>
                </a:tc>
                <a:tc>
                  <a:txBody>
                    <a:bodyPr/>
                    <a:lstStyle/>
                    <a:p>
                      <a:r>
                        <a:rPr lang="en-GB" dirty="0"/>
                        <a:t>G</a:t>
                      </a:r>
                    </a:p>
                  </a:txBody>
                  <a:tcPr/>
                </a:tc>
                <a:tc>
                  <a:txBody>
                    <a:bodyPr/>
                    <a:lstStyle/>
                    <a:p>
                      <a:r>
                        <a:rPr lang="en-GB" dirty="0"/>
                        <a:t>H</a:t>
                      </a:r>
                    </a:p>
                  </a:txBody>
                  <a:tcPr/>
                </a:tc>
                <a:tc>
                  <a:txBody>
                    <a:bodyPr/>
                    <a:lstStyle/>
                    <a:p>
                      <a:r>
                        <a:rPr lang="en-GB" dirty="0"/>
                        <a:t>J</a:t>
                      </a:r>
                    </a:p>
                  </a:txBody>
                  <a:tcPr/>
                </a:tc>
                <a:tc>
                  <a:txBody>
                    <a:bodyPr/>
                    <a:lstStyle/>
                    <a:p>
                      <a:r>
                        <a:rPr lang="en-GB" dirty="0"/>
                        <a:t>K</a:t>
                      </a:r>
                    </a:p>
                  </a:txBody>
                  <a:tcPr/>
                </a:tc>
                <a:tc>
                  <a:txBody>
                    <a:bodyPr/>
                    <a:lstStyle/>
                    <a:p>
                      <a:r>
                        <a:rPr lang="en-GB" dirty="0"/>
                        <a:t>M</a:t>
                      </a:r>
                    </a:p>
                  </a:txBody>
                  <a:tcPr/>
                </a:tc>
                <a:tc>
                  <a:txBody>
                    <a:bodyPr/>
                    <a:lstStyle/>
                    <a:p>
                      <a:r>
                        <a:rPr lang="en-GB" dirty="0"/>
                        <a:t>N</a:t>
                      </a:r>
                    </a:p>
                  </a:txBody>
                  <a:tcPr/>
                </a:tc>
                <a:tc>
                  <a:txBody>
                    <a:bodyPr/>
                    <a:lstStyle/>
                    <a:p>
                      <a:r>
                        <a:rPr lang="en-GB" dirty="0"/>
                        <a:t>P</a:t>
                      </a:r>
                    </a:p>
                  </a:txBody>
                  <a:tcPr/>
                </a:tc>
                <a:tc>
                  <a:txBody>
                    <a:bodyPr/>
                    <a:lstStyle/>
                    <a:p>
                      <a:r>
                        <a:rPr lang="en-GB" dirty="0"/>
                        <a:t>Q</a:t>
                      </a:r>
                    </a:p>
                  </a:txBody>
                  <a:tcPr/>
                </a:tc>
                <a:tc>
                  <a:txBody>
                    <a:bodyPr/>
                    <a:lstStyle/>
                    <a:p>
                      <a:r>
                        <a:rPr lang="en-GB" dirty="0"/>
                        <a:t>S</a:t>
                      </a:r>
                    </a:p>
                  </a:txBody>
                  <a:tcPr/>
                </a:tc>
                <a:tc>
                  <a:txBody>
                    <a:bodyPr/>
                    <a:lstStyle/>
                    <a:p>
                      <a:r>
                        <a:rPr lang="en-GB" dirty="0"/>
                        <a:t>T</a:t>
                      </a:r>
                    </a:p>
                  </a:txBody>
                  <a:tcPr/>
                </a:tc>
                <a:tc>
                  <a:txBody>
                    <a:bodyPr/>
                    <a:lstStyle/>
                    <a:p>
                      <a:r>
                        <a:rPr lang="en-GB" dirty="0"/>
                        <a:t>U</a:t>
                      </a:r>
                    </a:p>
                  </a:txBody>
                  <a:tcPr/>
                </a:tc>
                <a:tc>
                  <a:txBody>
                    <a:bodyPr/>
                    <a:lstStyle/>
                    <a:p>
                      <a:r>
                        <a:rPr lang="en-GB" dirty="0"/>
                        <a:t>V</a:t>
                      </a:r>
                    </a:p>
                  </a:txBody>
                  <a:tcPr/>
                </a:tc>
                <a:tc>
                  <a:txBody>
                    <a:bodyPr/>
                    <a:lstStyle/>
                    <a:p>
                      <a:r>
                        <a:rPr lang="en-GB" dirty="0"/>
                        <a:t>W</a:t>
                      </a:r>
                    </a:p>
                  </a:txBody>
                  <a:tcPr/>
                </a:tc>
                <a:tc>
                  <a:txBody>
                    <a:bodyPr/>
                    <a:lstStyle/>
                    <a:p>
                      <a:r>
                        <a:rPr lang="en-GB" dirty="0"/>
                        <a:t>X</a:t>
                      </a:r>
                    </a:p>
                  </a:txBody>
                  <a:tcPr/>
                </a:tc>
                <a:tc>
                  <a:txBody>
                    <a:bodyPr/>
                    <a:lstStyle/>
                    <a:p>
                      <a:r>
                        <a:rPr lang="en-GB" dirty="0"/>
                        <a:t>Z</a:t>
                      </a:r>
                    </a:p>
                  </a:txBody>
                  <a:tcPr/>
                </a:tc>
                <a:extLst>
                  <a:ext uri="{0D108BD9-81ED-4DB2-BD59-A6C34878D82A}">
                    <a16:rowId xmlns:a16="http://schemas.microsoft.com/office/drawing/2014/main" val="2310890609"/>
                  </a:ext>
                </a:extLst>
              </a:tr>
              <a:tr h="370840">
                <a:tc>
                  <a:txBody>
                    <a:bodyPr/>
                    <a:lstStyle/>
                    <a:p>
                      <a:r>
                        <a:rPr lang="en-GB" dirty="0"/>
                        <a:t>A</a:t>
                      </a:r>
                    </a:p>
                  </a:txBody>
                  <a:tcPr/>
                </a:tc>
                <a:tc>
                  <a:txBody>
                    <a:bodyPr/>
                    <a:lstStyle/>
                    <a:p>
                      <a:r>
                        <a:rPr lang="en-GB" dirty="0"/>
                        <a:t>B</a:t>
                      </a:r>
                    </a:p>
                  </a:txBody>
                  <a:tcPr/>
                </a:tc>
                <a:tc>
                  <a:txBody>
                    <a:bodyPr/>
                    <a:lstStyle/>
                    <a:p>
                      <a:r>
                        <a:rPr lang="en-GB" dirty="0"/>
                        <a:t>C</a:t>
                      </a:r>
                    </a:p>
                  </a:txBody>
                  <a:tcPr/>
                </a:tc>
                <a:tc>
                  <a:txBody>
                    <a:bodyPr/>
                    <a:lstStyle/>
                    <a:p>
                      <a:r>
                        <a:rPr lang="en-GB" dirty="0"/>
                        <a:t>D</a:t>
                      </a:r>
                    </a:p>
                  </a:txBody>
                  <a:tcPr/>
                </a:tc>
                <a:tc>
                  <a:txBody>
                    <a:bodyPr/>
                    <a:lstStyle/>
                    <a:p>
                      <a:r>
                        <a:rPr lang="en-GB" dirty="0"/>
                        <a:t>E</a:t>
                      </a:r>
                    </a:p>
                  </a:txBody>
                  <a:tcPr/>
                </a:tc>
                <a:tc>
                  <a:txBody>
                    <a:bodyPr/>
                    <a:lstStyle/>
                    <a:p>
                      <a:r>
                        <a:rPr lang="en-GB" dirty="0"/>
                        <a:t>F</a:t>
                      </a:r>
                    </a:p>
                  </a:txBody>
                  <a:tcPr/>
                </a:tc>
                <a:tc>
                  <a:txBody>
                    <a:bodyPr/>
                    <a:lstStyle/>
                    <a:p>
                      <a:r>
                        <a:rPr lang="en-GB" dirty="0"/>
                        <a:t>G</a:t>
                      </a:r>
                    </a:p>
                  </a:txBody>
                  <a:tcPr/>
                </a:tc>
                <a:tc>
                  <a:txBody>
                    <a:bodyPr/>
                    <a:lstStyle/>
                    <a:p>
                      <a:r>
                        <a:rPr lang="en-GB" dirty="0"/>
                        <a:t>H</a:t>
                      </a:r>
                    </a:p>
                  </a:txBody>
                  <a:tcPr/>
                </a:tc>
                <a:tc>
                  <a:txBody>
                    <a:bodyPr/>
                    <a:lstStyle/>
                    <a:p>
                      <a:r>
                        <a:rPr lang="en-GB" dirty="0"/>
                        <a:t>I</a:t>
                      </a:r>
                    </a:p>
                  </a:txBody>
                  <a:tcPr/>
                </a:tc>
                <a:tc>
                  <a:txBody>
                    <a:bodyPr/>
                    <a:lstStyle/>
                    <a:p>
                      <a:r>
                        <a:rPr lang="en-GB" dirty="0"/>
                        <a:t>J</a:t>
                      </a:r>
                    </a:p>
                  </a:txBody>
                  <a:tcPr/>
                </a:tc>
                <a:tc>
                  <a:txBody>
                    <a:bodyPr/>
                    <a:lstStyle/>
                    <a:p>
                      <a:r>
                        <a:rPr lang="en-GB" dirty="0"/>
                        <a:t>K</a:t>
                      </a:r>
                    </a:p>
                  </a:txBody>
                  <a:tcPr/>
                </a:tc>
                <a:tc>
                  <a:txBody>
                    <a:bodyPr/>
                    <a:lstStyle/>
                    <a:p>
                      <a:r>
                        <a:rPr lang="en-GB" dirty="0"/>
                        <a:t>L</a:t>
                      </a:r>
                    </a:p>
                  </a:txBody>
                  <a:tcPr/>
                </a:tc>
                <a:tc>
                  <a:txBody>
                    <a:bodyPr/>
                    <a:lstStyle/>
                    <a:p>
                      <a:r>
                        <a:rPr lang="en-GB" dirty="0"/>
                        <a:t>M</a:t>
                      </a:r>
                    </a:p>
                  </a:txBody>
                  <a:tcPr/>
                </a:tc>
                <a:tc>
                  <a:txBody>
                    <a:bodyPr/>
                    <a:lstStyle/>
                    <a:p>
                      <a:r>
                        <a:rPr lang="en-GB" dirty="0"/>
                        <a:t>N</a:t>
                      </a:r>
                    </a:p>
                  </a:txBody>
                  <a:tcPr/>
                </a:tc>
                <a:tc>
                  <a:txBody>
                    <a:bodyPr/>
                    <a:lstStyle/>
                    <a:p>
                      <a:r>
                        <a:rPr lang="en-GB" dirty="0"/>
                        <a:t>O</a:t>
                      </a:r>
                    </a:p>
                  </a:txBody>
                  <a:tcPr/>
                </a:tc>
                <a:tc>
                  <a:txBody>
                    <a:bodyPr/>
                    <a:lstStyle/>
                    <a:p>
                      <a:r>
                        <a:rPr lang="en-GB" dirty="0"/>
                        <a:t>P</a:t>
                      </a:r>
                    </a:p>
                  </a:txBody>
                  <a:tcPr/>
                </a:tc>
                <a:tc>
                  <a:txBody>
                    <a:bodyPr/>
                    <a:lstStyle/>
                    <a:p>
                      <a:r>
                        <a:rPr lang="en-GB" dirty="0"/>
                        <a:t>Q</a:t>
                      </a:r>
                    </a:p>
                  </a:txBody>
                  <a:tcPr/>
                </a:tc>
                <a:tc>
                  <a:txBody>
                    <a:bodyPr/>
                    <a:lstStyle/>
                    <a:p>
                      <a:r>
                        <a:rPr lang="en-GB" dirty="0"/>
                        <a:t>R</a:t>
                      </a:r>
                    </a:p>
                  </a:txBody>
                  <a:tcPr/>
                </a:tc>
                <a:tc>
                  <a:txBody>
                    <a:bodyPr/>
                    <a:lstStyle/>
                    <a:p>
                      <a:r>
                        <a:rPr lang="en-GB" dirty="0"/>
                        <a:t>S</a:t>
                      </a:r>
                    </a:p>
                  </a:txBody>
                  <a:tcPr/>
                </a:tc>
                <a:tc>
                  <a:txBody>
                    <a:bodyPr/>
                    <a:lstStyle/>
                    <a:p>
                      <a:r>
                        <a:rPr lang="en-GB" dirty="0"/>
                        <a:t>T</a:t>
                      </a:r>
                    </a:p>
                  </a:txBody>
                  <a:tcPr/>
                </a:tc>
                <a:tc>
                  <a:txBody>
                    <a:bodyPr/>
                    <a:lstStyle/>
                    <a:p>
                      <a:r>
                        <a:rPr lang="en-GB" dirty="0"/>
                        <a:t>U</a:t>
                      </a:r>
                    </a:p>
                  </a:txBody>
                  <a:tcPr/>
                </a:tc>
                <a:tc>
                  <a:txBody>
                    <a:bodyPr/>
                    <a:lstStyle/>
                    <a:p>
                      <a:r>
                        <a:rPr lang="en-GB" dirty="0"/>
                        <a:t>V</a:t>
                      </a:r>
                    </a:p>
                  </a:txBody>
                  <a:tcPr/>
                </a:tc>
                <a:tc>
                  <a:txBody>
                    <a:bodyPr/>
                    <a:lstStyle/>
                    <a:p>
                      <a:r>
                        <a:rPr lang="en-GB" dirty="0"/>
                        <a:t>W</a:t>
                      </a:r>
                    </a:p>
                  </a:txBody>
                  <a:tcPr/>
                </a:tc>
                <a:tc>
                  <a:txBody>
                    <a:bodyPr/>
                    <a:lstStyle/>
                    <a:p>
                      <a:r>
                        <a:rPr lang="en-GB" dirty="0"/>
                        <a:t>X</a:t>
                      </a:r>
                    </a:p>
                  </a:txBody>
                  <a:tcPr/>
                </a:tc>
                <a:tc>
                  <a:txBody>
                    <a:bodyPr/>
                    <a:lstStyle/>
                    <a:p>
                      <a:r>
                        <a:rPr lang="en-GB" dirty="0"/>
                        <a:t>Y</a:t>
                      </a:r>
                    </a:p>
                  </a:txBody>
                  <a:tcPr/>
                </a:tc>
                <a:tc>
                  <a:txBody>
                    <a:bodyPr/>
                    <a:lstStyle/>
                    <a:p>
                      <a:r>
                        <a:rPr lang="en-GB" dirty="0"/>
                        <a:t>Z</a:t>
                      </a:r>
                    </a:p>
                  </a:txBody>
                  <a:tcPr/>
                </a:tc>
                <a:extLst>
                  <a:ext uri="{0D108BD9-81ED-4DB2-BD59-A6C34878D82A}">
                    <a16:rowId xmlns:a16="http://schemas.microsoft.com/office/drawing/2014/main" val="1363909692"/>
                  </a:ext>
                </a:extLst>
              </a:tr>
            </a:tbl>
          </a:graphicData>
        </a:graphic>
      </p:graphicFrame>
      <p:sp>
        <p:nvSpPr>
          <p:cNvPr id="5" name="Rectangle 4">
            <a:extLst>
              <a:ext uri="{FF2B5EF4-FFF2-40B4-BE49-F238E27FC236}">
                <a16:creationId xmlns:a16="http://schemas.microsoft.com/office/drawing/2014/main" id="{EF164A70-F11E-472C-813A-8D0BE710CABA}"/>
              </a:ext>
            </a:extLst>
          </p:cNvPr>
          <p:cNvSpPr/>
          <p:nvPr/>
        </p:nvSpPr>
        <p:spPr>
          <a:xfrm>
            <a:off x="159025" y="4637524"/>
            <a:ext cx="8825949" cy="1938992"/>
          </a:xfrm>
          <a:prstGeom prst="rect">
            <a:avLst/>
          </a:prstGeom>
        </p:spPr>
        <p:txBody>
          <a:bodyPr wrap="square">
            <a:spAutoFit/>
          </a:bodyPr>
          <a:lstStyle/>
          <a:p>
            <a:r>
              <a:rPr lang="en-GB" sz="2400" dirty="0">
                <a:solidFill>
                  <a:srgbClr val="222222"/>
                </a:solidFill>
                <a:latin typeface="Arial" panose="020B0604020202020204" pitchFamily="34" charset="0"/>
              </a:rPr>
              <a:t>If using ‘Royal Air Force’ as a </a:t>
            </a:r>
            <a:r>
              <a:rPr lang="en-GB" sz="2400" dirty="0" err="1">
                <a:solidFill>
                  <a:srgbClr val="222222"/>
                </a:solidFill>
                <a:latin typeface="Arial" panose="020B0604020202020204" pitchFamily="34" charset="0"/>
              </a:rPr>
              <a:t>keyphrase</a:t>
            </a:r>
            <a:r>
              <a:rPr lang="en-GB" sz="2400" dirty="0">
                <a:solidFill>
                  <a:srgbClr val="222222"/>
                </a:solidFill>
                <a:latin typeface="Arial" panose="020B0604020202020204" pitchFamily="34" charset="0"/>
              </a:rPr>
              <a:t>, begin by removing any spaces and repeated letters (ROYALIFCE) and then use this at the beginning of the alphabet.  The remainder of the cipher  alphabet is the remaining letters,  in the correct order, starting where the </a:t>
            </a:r>
            <a:r>
              <a:rPr lang="en-GB" sz="2400" dirty="0" err="1">
                <a:solidFill>
                  <a:srgbClr val="222222"/>
                </a:solidFill>
                <a:latin typeface="Arial" panose="020B0604020202020204" pitchFamily="34" charset="0"/>
              </a:rPr>
              <a:t>keyphrase</a:t>
            </a:r>
            <a:r>
              <a:rPr lang="en-GB" sz="2400" dirty="0">
                <a:solidFill>
                  <a:srgbClr val="222222"/>
                </a:solidFill>
                <a:latin typeface="Arial" panose="020B0604020202020204" pitchFamily="34" charset="0"/>
              </a:rPr>
              <a:t> ends. </a:t>
            </a:r>
            <a:endParaRPr lang="en-GB" sz="2400" dirty="0"/>
          </a:p>
        </p:txBody>
      </p:sp>
      <p:sp>
        <p:nvSpPr>
          <p:cNvPr id="6" name="Rectangle 5">
            <a:extLst>
              <a:ext uri="{FF2B5EF4-FFF2-40B4-BE49-F238E27FC236}">
                <a16:creationId xmlns:a16="http://schemas.microsoft.com/office/drawing/2014/main" id="{050892AB-497E-4197-B264-467FBCD213EE}"/>
              </a:ext>
            </a:extLst>
          </p:cNvPr>
          <p:cNvSpPr/>
          <p:nvPr/>
        </p:nvSpPr>
        <p:spPr>
          <a:xfrm>
            <a:off x="2117708" y="3363119"/>
            <a:ext cx="5087483" cy="923330"/>
          </a:xfrm>
          <a:prstGeom prst="rect">
            <a:avLst/>
          </a:prstGeom>
        </p:spPr>
        <p:txBody>
          <a:bodyPr wrap="none">
            <a:spAutoFit/>
          </a:bodyPr>
          <a:lstStyle/>
          <a:p>
            <a:r>
              <a:rPr lang="en-GB" sz="5400" dirty="0"/>
              <a:t>ROYAL AIR FORCE</a:t>
            </a:r>
          </a:p>
        </p:txBody>
      </p:sp>
    </p:spTree>
    <p:extLst>
      <p:ext uri="{BB962C8B-B14F-4D97-AF65-F5344CB8AC3E}">
        <p14:creationId xmlns:p14="http://schemas.microsoft.com/office/powerpoint/2010/main" val="2492748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517F4-9BA1-4C3E-AD8F-1536801FC4F6}"/>
              </a:ext>
            </a:extLst>
          </p:cNvPr>
          <p:cNvSpPr>
            <a:spLocks noGrp="1"/>
          </p:cNvSpPr>
          <p:nvPr>
            <p:ph type="title"/>
          </p:nvPr>
        </p:nvSpPr>
        <p:spPr/>
        <p:txBody>
          <a:bodyPr/>
          <a:lstStyle/>
          <a:p>
            <a:r>
              <a:rPr lang="en-GB" dirty="0"/>
              <a:t>How might this code be broken without knowing the </a:t>
            </a:r>
            <a:r>
              <a:rPr lang="en-GB" dirty="0" err="1"/>
              <a:t>keyphrase</a:t>
            </a:r>
            <a:r>
              <a:rPr lang="en-GB" dirty="0"/>
              <a:t>?</a:t>
            </a:r>
          </a:p>
        </p:txBody>
      </p:sp>
      <p:graphicFrame>
        <p:nvGraphicFramePr>
          <p:cNvPr id="4" name="Table 3">
            <a:extLst>
              <a:ext uri="{FF2B5EF4-FFF2-40B4-BE49-F238E27FC236}">
                <a16:creationId xmlns:a16="http://schemas.microsoft.com/office/drawing/2014/main" id="{E8A6EE7B-94A7-417E-88C8-9743303289CC}"/>
              </a:ext>
            </a:extLst>
          </p:cNvPr>
          <p:cNvGraphicFramePr>
            <a:graphicFrameLocks noGrp="1"/>
          </p:cNvGraphicFramePr>
          <p:nvPr>
            <p:extLst>
              <p:ext uri="{D42A27DB-BD31-4B8C-83A1-F6EECF244321}">
                <p14:modId xmlns:p14="http://schemas.microsoft.com/office/powerpoint/2010/main" val="2962349463"/>
              </p:ext>
            </p:extLst>
          </p:nvPr>
        </p:nvGraphicFramePr>
        <p:xfrm>
          <a:off x="162325" y="1836134"/>
          <a:ext cx="8763014" cy="741680"/>
        </p:xfrm>
        <a:graphic>
          <a:graphicData uri="http://schemas.openxmlformats.org/drawingml/2006/table">
            <a:tbl>
              <a:tblPr firstRow="1" bandRow="1">
                <a:tableStyleId>{5940675A-B579-460E-94D1-54222C63F5DA}</a:tableStyleId>
              </a:tblPr>
              <a:tblGrid>
                <a:gridCol w="337039">
                  <a:extLst>
                    <a:ext uri="{9D8B030D-6E8A-4147-A177-3AD203B41FA5}">
                      <a16:colId xmlns:a16="http://schemas.microsoft.com/office/drawing/2014/main" val="89221677"/>
                    </a:ext>
                  </a:extLst>
                </a:gridCol>
                <a:gridCol w="337039">
                  <a:extLst>
                    <a:ext uri="{9D8B030D-6E8A-4147-A177-3AD203B41FA5}">
                      <a16:colId xmlns:a16="http://schemas.microsoft.com/office/drawing/2014/main" val="1467107320"/>
                    </a:ext>
                  </a:extLst>
                </a:gridCol>
                <a:gridCol w="337039">
                  <a:extLst>
                    <a:ext uri="{9D8B030D-6E8A-4147-A177-3AD203B41FA5}">
                      <a16:colId xmlns:a16="http://schemas.microsoft.com/office/drawing/2014/main" val="2411646620"/>
                    </a:ext>
                  </a:extLst>
                </a:gridCol>
                <a:gridCol w="337039">
                  <a:extLst>
                    <a:ext uri="{9D8B030D-6E8A-4147-A177-3AD203B41FA5}">
                      <a16:colId xmlns:a16="http://schemas.microsoft.com/office/drawing/2014/main" val="4175654694"/>
                    </a:ext>
                  </a:extLst>
                </a:gridCol>
                <a:gridCol w="337039">
                  <a:extLst>
                    <a:ext uri="{9D8B030D-6E8A-4147-A177-3AD203B41FA5}">
                      <a16:colId xmlns:a16="http://schemas.microsoft.com/office/drawing/2014/main" val="721182190"/>
                    </a:ext>
                  </a:extLst>
                </a:gridCol>
                <a:gridCol w="337039">
                  <a:extLst>
                    <a:ext uri="{9D8B030D-6E8A-4147-A177-3AD203B41FA5}">
                      <a16:colId xmlns:a16="http://schemas.microsoft.com/office/drawing/2014/main" val="2841707860"/>
                    </a:ext>
                  </a:extLst>
                </a:gridCol>
                <a:gridCol w="337039">
                  <a:extLst>
                    <a:ext uri="{9D8B030D-6E8A-4147-A177-3AD203B41FA5}">
                      <a16:colId xmlns:a16="http://schemas.microsoft.com/office/drawing/2014/main" val="2186236522"/>
                    </a:ext>
                  </a:extLst>
                </a:gridCol>
                <a:gridCol w="337039">
                  <a:extLst>
                    <a:ext uri="{9D8B030D-6E8A-4147-A177-3AD203B41FA5}">
                      <a16:colId xmlns:a16="http://schemas.microsoft.com/office/drawing/2014/main" val="3027915420"/>
                    </a:ext>
                  </a:extLst>
                </a:gridCol>
                <a:gridCol w="337039">
                  <a:extLst>
                    <a:ext uri="{9D8B030D-6E8A-4147-A177-3AD203B41FA5}">
                      <a16:colId xmlns:a16="http://schemas.microsoft.com/office/drawing/2014/main" val="1578897976"/>
                    </a:ext>
                  </a:extLst>
                </a:gridCol>
                <a:gridCol w="337039">
                  <a:extLst>
                    <a:ext uri="{9D8B030D-6E8A-4147-A177-3AD203B41FA5}">
                      <a16:colId xmlns:a16="http://schemas.microsoft.com/office/drawing/2014/main" val="1200723284"/>
                    </a:ext>
                  </a:extLst>
                </a:gridCol>
                <a:gridCol w="337039">
                  <a:extLst>
                    <a:ext uri="{9D8B030D-6E8A-4147-A177-3AD203B41FA5}">
                      <a16:colId xmlns:a16="http://schemas.microsoft.com/office/drawing/2014/main" val="3440543394"/>
                    </a:ext>
                  </a:extLst>
                </a:gridCol>
                <a:gridCol w="337039">
                  <a:extLst>
                    <a:ext uri="{9D8B030D-6E8A-4147-A177-3AD203B41FA5}">
                      <a16:colId xmlns:a16="http://schemas.microsoft.com/office/drawing/2014/main" val="807841768"/>
                    </a:ext>
                  </a:extLst>
                </a:gridCol>
                <a:gridCol w="337039">
                  <a:extLst>
                    <a:ext uri="{9D8B030D-6E8A-4147-A177-3AD203B41FA5}">
                      <a16:colId xmlns:a16="http://schemas.microsoft.com/office/drawing/2014/main" val="1194175276"/>
                    </a:ext>
                  </a:extLst>
                </a:gridCol>
                <a:gridCol w="337039">
                  <a:extLst>
                    <a:ext uri="{9D8B030D-6E8A-4147-A177-3AD203B41FA5}">
                      <a16:colId xmlns:a16="http://schemas.microsoft.com/office/drawing/2014/main" val="2732193679"/>
                    </a:ext>
                  </a:extLst>
                </a:gridCol>
                <a:gridCol w="337039">
                  <a:extLst>
                    <a:ext uri="{9D8B030D-6E8A-4147-A177-3AD203B41FA5}">
                      <a16:colId xmlns:a16="http://schemas.microsoft.com/office/drawing/2014/main" val="1244273521"/>
                    </a:ext>
                  </a:extLst>
                </a:gridCol>
                <a:gridCol w="337039">
                  <a:extLst>
                    <a:ext uri="{9D8B030D-6E8A-4147-A177-3AD203B41FA5}">
                      <a16:colId xmlns:a16="http://schemas.microsoft.com/office/drawing/2014/main" val="4097082060"/>
                    </a:ext>
                  </a:extLst>
                </a:gridCol>
                <a:gridCol w="337039">
                  <a:extLst>
                    <a:ext uri="{9D8B030D-6E8A-4147-A177-3AD203B41FA5}">
                      <a16:colId xmlns:a16="http://schemas.microsoft.com/office/drawing/2014/main" val="2980263870"/>
                    </a:ext>
                  </a:extLst>
                </a:gridCol>
                <a:gridCol w="337039">
                  <a:extLst>
                    <a:ext uri="{9D8B030D-6E8A-4147-A177-3AD203B41FA5}">
                      <a16:colId xmlns:a16="http://schemas.microsoft.com/office/drawing/2014/main" val="193976909"/>
                    </a:ext>
                  </a:extLst>
                </a:gridCol>
                <a:gridCol w="337039">
                  <a:extLst>
                    <a:ext uri="{9D8B030D-6E8A-4147-A177-3AD203B41FA5}">
                      <a16:colId xmlns:a16="http://schemas.microsoft.com/office/drawing/2014/main" val="2703033800"/>
                    </a:ext>
                  </a:extLst>
                </a:gridCol>
                <a:gridCol w="337039">
                  <a:extLst>
                    <a:ext uri="{9D8B030D-6E8A-4147-A177-3AD203B41FA5}">
                      <a16:colId xmlns:a16="http://schemas.microsoft.com/office/drawing/2014/main" val="1994593629"/>
                    </a:ext>
                  </a:extLst>
                </a:gridCol>
                <a:gridCol w="337039">
                  <a:extLst>
                    <a:ext uri="{9D8B030D-6E8A-4147-A177-3AD203B41FA5}">
                      <a16:colId xmlns:a16="http://schemas.microsoft.com/office/drawing/2014/main" val="3821434971"/>
                    </a:ext>
                  </a:extLst>
                </a:gridCol>
                <a:gridCol w="337039">
                  <a:extLst>
                    <a:ext uri="{9D8B030D-6E8A-4147-A177-3AD203B41FA5}">
                      <a16:colId xmlns:a16="http://schemas.microsoft.com/office/drawing/2014/main" val="1854116469"/>
                    </a:ext>
                  </a:extLst>
                </a:gridCol>
                <a:gridCol w="337039">
                  <a:extLst>
                    <a:ext uri="{9D8B030D-6E8A-4147-A177-3AD203B41FA5}">
                      <a16:colId xmlns:a16="http://schemas.microsoft.com/office/drawing/2014/main" val="1981886268"/>
                    </a:ext>
                  </a:extLst>
                </a:gridCol>
                <a:gridCol w="337039">
                  <a:extLst>
                    <a:ext uri="{9D8B030D-6E8A-4147-A177-3AD203B41FA5}">
                      <a16:colId xmlns:a16="http://schemas.microsoft.com/office/drawing/2014/main" val="574244338"/>
                    </a:ext>
                  </a:extLst>
                </a:gridCol>
                <a:gridCol w="337039">
                  <a:extLst>
                    <a:ext uri="{9D8B030D-6E8A-4147-A177-3AD203B41FA5}">
                      <a16:colId xmlns:a16="http://schemas.microsoft.com/office/drawing/2014/main" val="2060847856"/>
                    </a:ext>
                  </a:extLst>
                </a:gridCol>
                <a:gridCol w="337039">
                  <a:extLst>
                    <a:ext uri="{9D8B030D-6E8A-4147-A177-3AD203B41FA5}">
                      <a16:colId xmlns:a16="http://schemas.microsoft.com/office/drawing/2014/main" val="4293246121"/>
                    </a:ext>
                  </a:extLst>
                </a:gridCol>
              </a:tblGrid>
              <a:tr h="370840">
                <a:tc>
                  <a:txBody>
                    <a:bodyPr/>
                    <a:lstStyle/>
                    <a:p>
                      <a:r>
                        <a:rPr lang="en-GB" dirty="0"/>
                        <a:t>R</a:t>
                      </a:r>
                    </a:p>
                  </a:txBody>
                  <a:tcPr/>
                </a:tc>
                <a:tc>
                  <a:txBody>
                    <a:bodyPr/>
                    <a:lstStyle/>
                    <a:p>
                      <a:r>
                        <a:rPr lang="en-GB" dirty="0"/>
                        <a:t>O</a:t>
                      </a:r>
                    </a:p>
                  </a:txBody>
                  <a:tcPr/>
                </a:tc>
                <a:tc>
                  <a:txBody>
                    <a:bodyPr/>
                    <a:lstStyle/>
                    <a:p>
                      <a:r>
                        <a:rPr lang="en-GB" dirty="0"/>
                        <a:t>Y</a:t>
                      </a:r>
                    </a:p>
                  </a:txBody>
                  <a:tcPr/>
                </a:tc>
                <a:tc>
                  <a:txBody>
                    <a:bodyPr/>
                    <a:lstStyle/>
                    <a:p>
                      <a:r>
                        <a:rPr lang="en-GB" dirty="0"/>
                        <a:t>A</a:t>
                      </a:r>
                    </a:p>
                  </a:txBody>
                  <a:tcPr/>
                </a:tc>
                <a:tc>
                  <a:txBody>
                    <a:bodyPr/>
                    <a:lstStyle/>
                    <a:p>
                      <a:r>
                        <a:rPr lang="en-GB" dirty="0"/>
                        <a:t>L</a:t>
                      </a:r>
                    </a:p>
                  </a:txBody>
                  <a:tcPr/>
                </a:tc>
                <a:tc>
                  <a:txBody>
                    <a:bodyPr/>
                    <a:lstStyle/>
                    <a:p>
                      <a:r>
                        <a:rPr lang="en-GB" dirty="0"/>
                        <a:t>I</a:t>
                      </a:r>
                    </a:p>
                  </a:txBody>
                  <a:tcPr/>
                </a:tc>
                <a:tc>
                  <a:txBody>
                    <a:bodyPr/>
                    <a:lstStyle/>
                    <a:p>
                      <a:r>
                        <a:rPr lang="en-GB" dirty="0"/>
                        <a:t>F</a:t>
                      </a:r>
                    </a:p>
                  </a:txBody>
                  <a:tcPr/>
                </a:tc>
                <a:tc>
                  <a:txBody>
                    <a:bodyPr/>
                    <a:lstStyle/>
                    <a:p>
                      <a:r>
                        <a:rPr lang="en-GB" dirty="0"/>
                        <a:t>C</a:t>
                      </a:r>
                    </a:p>
                  </a:txBody>
                  <a:tcPr/>
                </a:tc>
                <a:tc>
                  <a:txBody>
                    <a:bodyPr/>
                    <a:lstStyle/>
                    <a:p>
                      <a:r>
                        <a:rPr lang="en-GB" dirty="0"/>
                        <a:t>E</a:t>
                      </a:r>
                    </a:p>
                  </a:txBody>
                  <a:tcPr/>
                </a:tc>
                <a:tc>
                  <a:txBody>
                    <a:bodyPr/>
                    <a:lstStyle/>
                    <a:p>
                      <a:r>
                        <a:rPr lang="en-GB" dirty="0"/>
                        <a:t>B</a:t>
                      </a:r>
                    </a:p>
                  </a:txBody>
                  <a:tcPr/>
                </a:tc>
                <a:tc>
                  <a:txBody>
                    <a:bodyPr/>
                    <a:lstStyle/>
                    <a:p>
                      <a:r>
                        <a:rPr lang="en-GB" dirty="0"/>
                        <a:t>D</a:t>
                      </a:r>
                    </a:p>
                  </a:txBody>
                  <a:tcPr/>
                </a:tc>
                <a:tc>
                  <a:txBody>
                    <a:bodyPr/>
                    <a:lstStyle/>
                    <a:p>
                      <a:r>
                        <a:rPr lang="en-GB" dirty="0"/>
                        <a:t>G</a:t>
                      </a:r>
                    </a:p>
                  </a:txBody>
                  <a:tcPr/>
                </a:tc>
                <a:tc>
                  <a:txBody>
                    <a:bodyPr/>
                    <a:lstStyle/>
                    <a:p>
                      <a:r>
                        <a:rPr lang="en-GB" dirty="0"/>
                        <a:t>H</a:t>
                      </a:r>
                    </a:p>
                  </a:txBody>
                  <a:tcPr/>
                </a:tc>
                <a:tc>
                  <a:txBody>
                    <a:bodyPr/>
                    <a:lstStyle/>
                    <a:p>
                      <a:r>
                        <a:rPr lang="en-GB" dirty="0"/>
                        <a:t>J</a:t>
                      </a:r>
                    </a:p>
                  </a:txBody>
                  <a:tcPr/>
                </a:tc>
                <a:tc>
                  <a:txBody>
                    <a:bodyPr/>
                    <a:lstStyle/>
                    <a:p>
                      <a:r>
                        <a:rPr lang="en-GB" dirty="0"/>
                        <a:t>K</a:t>
                      </a:r>
                    </a:p>
                  </a:txBody>
                  <a:tcPr/>
                </a:tc>
                <a:tc>
                  <a:txBody>
                    <a:bodyPr/>
                    <a:lstStyle/>
                    <a:p>
                      <a:r>
                        <a:rPr lang="en-GB" dirty="0"/>
                        <a:t>M</a:t>
                      </a:r>
                    </a:p>
                  </a:txBody>
                  <a:tcPr/>
                </a:tc>
                <a:tc>
                  <a:txBody>
                    <a:bodyPr/>
                    <a:lstStyle/>
                    <a:p>
                      <a:r>
                        <a:rPr lang="en-GB" dirty="0"/>
                        <a:t>N</a:t>
                      </a:r>
                    </a:p>
                  </a:txBody>
                  <a:tcPr/>
                </a:tc>
                <a:tc>
                  <a:txBody>
                    <a:bodyPr/>
                    <a:lstStyle/>
                    <a:p>
                      <a:r>
                        <a:rPr lang="en-GB" dirty="0"/>
                        <a:t>P</a:t>
                      </a:r>
                    </a:p>
                  </a:txBody>
                  <a:tcPr/>
                </a:tc>
                <a:tc>
                  <a:txBody>
                    <a:bodyPr/>
                    <a:lstStyle/>
                    <a:p>
                      <a:r>
                        <a:rPr lang="en-GB" dirty="0"/>
                        <a:t>Q</a:t>
                      </a:r>
                    </a:p>
                  </a:txBody>
                  <a:tcPr/>
                </a:tc>
                <a:tc>
                  <a:txBody>
                    <a:bodyPr/>
                    <a:lstStyle/>
                    <a:p>
                      <a:r>
                        <a:rPr lang="en-GB" dirty="0"/>
                        <a:t>S</a:t>
                      </a:r>
                    </a:p>
                  </a:txBody>
                  <a:tcPr/>
                </a:tc>
                <a:tc>
                  <a:txBody>
                    <a:bodyPr/>
                    <a:lstStyle/>
                    <a:p>
                      <a:r>
                        <a:rPr lang="en-GB" dirty="0"/>
                        <a:t>T</a:t>
                      </a:r>
                    </a:p>
                  </a:txBody>
                  <a:tcPr/>
                </a:tc>
                <a:tc>
                  <a:txBody>
                    <a:bodyPr/>
                    <a:lstStyle/>
                    <a:p>
                      <a:r>
                        <a:rPr lang="en-GB" dirty="0"/>
                        <a:t>U</a:t>
                      </a:r>
                    </a:p>
                  </a:txBody>
                  <a:tcPr/>
                </a:tc>
                <a:tc>
                  <a:txBody>
                    <a:bodyPr/>
                    <a:lstStyle/>
                    <a:p>
                      <a:r>
                        <a:rPr lang="en-GB" dirty="0"/>
                        <a:t>V</a:t>
                      </a:r>
                    </a:p>
                  </a:txBody>
                  <a:tcPr/>
                </a:tc>
                <a:tc>
                  <a:txBody>
                    <a:bodyPr/>
                    <a:lstStyle/>
                    <a:p>
                      <a:r>
                        <a:rPr lang="en-GB" dirty="0"/>
                        <a:t>W</a:t>
                      </a:r>
                    </a:p>
                  </a:txBody>
                  <a:tcPr/>
                </a:tc>
                <a:tc>
                  <a:txBody>
                    <a:bodyPr/>
                    <a:lstStyle/>
                    <a:p>
                      <a:r>
                        <a:rPr lang="en-GB" dirty="0"/>
                        <a:t>X</a:t>
                      </a:r>
                    </a:p>
                  </a:txBody>
                  <a:tcPr/>
                </a:tc>
                <a:tc>
                  <a:txBody>
                    <a:bodyPr/>
                    <a:lstStyle/>
                    <a:p>
                      <a:r>
                        <a:rPr lang="en-GB" dirty="0"/>
                        <a:t>Z</a:t>
                      </a:r>
                    </a:p>
                  </a:txBody>
                  <a:tcPr/>
                </a:tc>
                <a:extLst>
                  <a:ext uri="{0D108BD9-81ED-4DB2-BD59-A6C34878D82A}">
                    <a16:rowId xmlns:a16="http://schemas.microsoft.com/office/drawing/2014/main" val="2310890609"/>
                  </a:ext>
                </a:extLst>
              </a:tr>
              <a:tr h="370840">
                <a:tc>
                  <a:txBody>
                    <a:bodyPr/>
                    <a:lstStyle/>
                    <a:p>
                      <a:r>
                        <a:rPr lang="en-GB" dirty="0"/>
                        <a:t>A</a:t>
                      </a:r>
                    </a:p>
                  </a:txBody>
                  <a:tcPr/>
                </a:tc>
                <a:tc>
                  <a:txBody>
                    <a:bodyPr/>
                    <a:lstStyle/>
                    <a:p>
                      <a:r>
                        <a:rPr lang="en-GB" dirty="0"/>
                        <a:t>B</a:t>
                      </a:r>
                    </a:p>
                  </a:txBody>
                  <a:tcPr/>
                </a:tc>
                <a:tc>
                  <a:txBody>
                    <a:bodyPr/>
                    <a:lstStyle/>
                    <a:p>
                      <a:r>
                        <a:rPr lang="en-GB" dirty="0"/>
                        <a:t>C</a:t>
                      </a:r>
                    </a:p>
                  </a:txBody>
                  <a:tcPr/>
                </a:tc>
                <a:tc>
                  <a:txBody>
                    <a:bodyPr/>
                    <a:lstStyle/>
                    <a:p>
                      <a:r>
                        <a:rPr lang="en-GB" dirty="0"/>
                        <a:t>D</a:t>
                      </a:r>
                    </a:p>
                  </a:txBody>
                  <a:tcPr/>
                </a:tc>
                <a:tc>
                  <a:txBody>
                    <a:bodyPr/>
                    <a:lstStyle/>
                    <a:p>
                      <a:r>
                        <a:rPr lang="en-GB" dirty="0"/>
                        <a:t>E</a:t>
                      </a:r>
                    </a:p>
                  </a:txBody>
                  <a:tcPr/>
                </a:tc>
                <a:tc>
                  <a:txBody>
                    <a:bodyPr/>
                    <a:lstStyle/>
                    <a:p>
                      <a:r>
                        <a:rPr lang="en-GB" dirty="0"/>
                        <a:t>F</a:t>
                      </a:r>
                    </a:p>
                  </a:txBody>
                  <a:tcPr/>
                </a:tc>
                <a:tc>
                  <a:txBody>
                    <a:bodyPr/>
                    <a:lstStyle/>
                    <a:p>
                      <a:r>
                        <a:rPr lang="en-GB" dirty="0"/>
                        <a:t>G</a:t>
                      </a:r>
                    </a:p>
                  </a:txBody>
                  <a:tcPr/>
                </a:tc>
                <a:tc>
                  <a:txBody>
                    <a:bodyPr/>
                    <a:lstStyle/>
                    <a:p>
                      <a:r>
                        <a:rPr lang="en-GB" dirty="0"/>
                        <a:t>H</a:t>
                      </a:r>
                    </a:p>
                  </a:txBody>
                  <a:tcPr/>
                </a:tc>
                <a:tc>
                  <a:txBody>
                    <a:bodyPr/>
                    <a:lstStyle/>
                    <a:p>
                      <a:r>
                        <a:rPr lang="en-GB" dirty="0"/>
                        <a:t>I</a:t>
                      </a:r>
                    </a:p>
                  </a:txBody>
                  <a:tcPr/>
                </a:tc>
                <a:tc>
                  <a:txBody>
                    <a:bodyPr/>
                    <a:lstStyle/>
                    <a:p>
                      <a:r>
                        <a:rPr lang="en-GB" dirty="0"/>
                        <a:t>J</a:t>
                      </a:r>
                    </a:p>
                  </a:txBody>
                  <a:tcPr/>
                </a:tc>
                <a:tc>
                  <a:txBody>
                    <a:bodyPr/>
                    <a:lstStyle/>
                    <a:p>
                      <a:r>
                        <a:rPr lang="en-GB" dirty="0"/>
                        <a:t>K</a:t>
                      </a:r>
                    </a:p>
                  </a:txBody>
                  <a:tcPr/>
                </a:tc>
                <a:tc>
                  <a:txBody>
                    <a:bodyPr/>
                    <a:lstStyle/>
                    <a:p>
                      <a:r>
                        <a:rPr lang="en-GB" dirty="0"/>
                        <a:t>L</a:t>
                      </a:r>
                    </a:p>
                  </a:txBody>
                  <a:tcPr/>
                </a:tc>
                <a:tc>
                  <a:txBody>
                    <a:bodyPr/>
                    <a:lstStyle/>
                    <a:p>
                      <a:r>
                        <a:rPr lang="en-GB" dirty="0"/>
                        <a:t>M</a:t>
                      </a:r>
                    </a:p>
                  </a:txBody>
                  <a:tcPr/>
                </a:tc>
                <a:tc>
                  <a:txBody>
                    <a:bodyPr/>
                    <a:lstStyle/>
                    <a:p>
                      <a:r>
                        <a:rPr lang="en-GB" dirty="0"/>
                        <a:t>N</a:t>
                      </a:r>
                    </a:p>
                  </a:txBody>
                  <a:tcPr/>
                </a:tc>
                <a:tc>
                  <a:txBody>
                    <a:bodyPr/>
                    <a:lstStyle/>
                    <a:p>
                      <a:r>
                        <a:rPr lang="en-GB" dirty="0"/>
                        <a:t>O</a:t>
                      </a:r>
                    </a:p>
                  </a:txBody>
                  <a:tcPr/>
                </a:tc>
                <a:tc>
                  <a:txBody>
                    <a:bodyPr/>
                    <a:lstStyle/>
                    <a:p>
                      <a:r>
                        <a:rPr lang="en-GB" dirty="0"/>
                        <a:t>P</a:t>
                      </a:r>
                    </a:p>
                  </a:txBody>
                  <a:tcPr/>
                </a:tc>
                <a:tc>
                  <a:txBody>
                    <a:bodyPr/>
                    <a:lstStyle/>
                    <a:p>
                      <a:r>
                        <a:rPr lang="en-GB" dirty="0"/>
                        <a:t>Q</a:t>
                      </a:r>
                    </a:p>
                  </a:txBody>
                  <a:tcPr/>
                </a:tc>
                <a:tc>
                  <a:txBody>
                    <a:bodyPr/>
                    <a:lstStyle/>
                    <a:p>
                      <a:r>
                        <a:rPr lang="en-GB" dirty="0"/>
                        <a:t>R</a:t>
                      </a:r>
                    </a:p>
                  </a:txBody>
                  <a:tcPr/>
                </a:tc>
                <a:tc>
                  <a:txBody>
                    <a:bodyPr/>
                    <a:lstStyle/>
                    <a:p>
                      <a:r>
                        <a:rPr lang="en-GB" dirty="0"/>
                        <a:t>S</a:t>
                      </a:r>
                    </a:p>
                  </a:txBody>
                  <a:tcPr/>
                </a:tc>
                <a:tc>
                  <a:txBody>
                    <a:bodyPr/>
                    <a:lstStyle/>
                    <a:p>
                      <a:r>
                        <a:rPr lang="en-GB" dirty="0"/>
                        <a:t>T</a:t>
                      </a:r>
                    </a:p>
                  </a:txBody>
                  <a:tcPr/>
                </a:tc>
                <a:tc>
                  <a:txBody>
                    <a:bodyPr/>
                    <a:lstStyle/>
                    <a:p>
                      <a:r>
                        <a:rPr lang="en-GB" dirty="0"/>
                        <a:t>U</a:t>
                      </a:r>
                    </a:p>
                  </a:txBody>
                  <a:tcPr/>
                </a:tc>
                <a:tc>
                  <a:txBody>
                    <a:bodyPr/>
                    <a:lstStyle/>
                    <a:p>
                      <a:r>
                        <a:rPr lang="en-GB" dirty="0"/>
                        <a:t>V</a:t>
                      </a:r>
                    </a:p>
                  </a:txBody>
                  <a:tcPr/>
                </a:tc>
                <a:tc>
                  <a:txBody>
                    <a:bodyPr/>
                    <a:lstStyle/>
                    <a:p>
                      <a:r>
                        <a:rPr lang="en-GB" dirty="0"/>
                        <a:t>W</a:t>
                      </a:r>
                    </a:p>
                  </a:txBody>
                  <a:tcPr/>
                </a:tc>
                <a:tc>
                  <a:txBody>
                    <a:bodyPr/>
                    <a:lstStyle/>
                    <a:p>
                      <a:r>
                        <a:rPr lang="en-GB" dirty="0"/>
                        <a:t>X</a:t>
                      </a:r>
                    </a:p>
                  </a:txBody>
                  <a:tcPr/>
                </a:tc>
                <a:tc>
                  <a:txBody>
                    <a:bodyPr/>
                    <a:lstStyle/>
                    <a:p>
                      <a:r>
                        <a:rPr lang="en-GB" dirty="0"/>
                        <a:t>Y</a:t>
                      </a:r>
                    </a:p>
                  </a:txBody>
                  <a:tcPr/>
                </a:tc>
                <a:tc>
                  <a:txBody>
                    <a:bodyPr/>
                    <a:lstStyle/>
                    <a:p>
                      <a:r>
                        <a:rPr lang="en-GB" dirty="0"/>
                        <a:t>Z</a:t>
                      </a:r>
                    </a:p>
                  </a:txBody>
                  <a:tcPr/>
                </a:tc>
                <a:extLst>
                  <a:ext uri="{0D108BD9-81ED-4DB2-BD59-A6C34878D82A}">
                    <a16:rowId xmlns:a16="http://schemas.microsoft.com/office/drawing/2014/main" val="1363909692"/>
                  </a:ext>
                </a:extLst>
              </a:tr>
            </a:tbl>
          </a:graphicData>
        </a:graphic>
      </p:graphicFrame>
      <p:sp>
        <p:nvSpPr>
          <p:cNvPr id="5" name="Rectangle 4">
            <a:extLst>
              <a:ext uri="{FF2B5EF4-FFF2-40B4-BE49-F238E27FC236}">
                <a16:creationId xmlns:a16="http://schemas.microsoft.com/office/drawing/2014/main" id="{EF164A70-F11E-472C-813A-8D0BE710CABA}"/>
              </a:ext>
            </a:extLst>
          </p:cNvPr>
          <p:cNvSpPr/>
          <p:nvPr/>
        </p:nvSpPr>
        <p:spPr>
          <a:xfrm>
            <a:off x="334610" y="2958044"/>
            <a:ext cx="8418444" cy="3477875"/>
          </a:xfrm>
          <a:prstGeom prst="rect">
            <a:avLst/>
          </a:prstGeom>
          <a:solidFill>
            <a:srgbClr val="FFFF99"/>
          </a:solidFill>
        </p:spPr>
        <p:txBody>
          <a:bodyPr wrap="square">
            <a:spAutoFit/>
          </a:bodyPr>
          <a:lstStyle/>
          <a:p>
            <a:r>
              <a:rPr lang="en-GB" sz="2200" dirty="0">
                <a:solidFill>
                  <a:srgbClr val="222222"/>
                </a:solidFill>
                <a:latin typeface="Arial" panose="020B0604020202020204" pitchFamily="34" charset="0"/>
              </a:rPr>
              <a:t>If someone does not have the </a:t>
            </a:r>
            <a:r>
              <a:rPr lang="en-GB" sz="2200" dirty="0" err="1">
                <a:solidFill>
                  <a:srgbClr val="222222"/>
                </a:solidFill>
                <a:latin typeface="Arial" panose="020B0604020202020204" pitchFamily="34" charset="0"/>
              </a:rPr>
              <a:t>keyphrase</a:t>
            </a:r>
            <a:r>
              <a:rPr lang="en-GB" sz="2200" dirty="0">
                <a:solidFill>
                  <a:srgbClr val="222222"/>
                </a:solidFill>
                <a:latin typeface="Arial" panose="020B0604020202020204" pitchFamily="34" charset="0"/>
              </a:rPr>
              <a:t> then trying to work out the cipher can be extremely time consuming, as there are many billions of possibilities. How people set about breaking a cipher like this is to use </a:t>
            </a:r>
            <a:r>
              <a:rPr lang="en-GB" sz="2200" b="1" dirty="0">
                <a:solidFill>
                  <a:srgbClr val="222222"/>
                </a:solidFill>
                <a:latin typeface="Arial" panose="020B0604020202020204" pitchFamily="34" charset="0"/>
              </a:rPr>
              <a:t>frequency analysis</a:t>
            </a:r>
            <a:r>
              <a:rPr lang="en-GB" sz="2200" dirty="0">
                <a:solidFill>
                  <a:srgbClr val="222222"/>
                </a:solidFill>
                <a:latin typeface="Arial" panose="020B0604020202020204" pitchFamily="34" charset="0"/>
              </a:rPr>
              <a:t>. </a:t>
            </a:r>
          </a:p>
          <a:p>
            <a:endParaRPr lang="en-GB" sz="2200" dirty="0">
              <a:solidFill>
                <a:srgbClr val="222222"/>
              </a:solidFill>
              <a:latin typeface="Arial" panose="020B0604020202020204" pitchFamily="34" charset="0"/>
            </a:endParaRPr>
          </a:p>
          <a:p>
            <a:r>
              <a:rPr lang="en-GB" sz="2200" dirty="0">
                <a:solidFill>
                  <a:srgbClr val="222222"/>
                </a:solidFill>
                <a:latin typeface="Arial" panose="020B0604020202020204" pitchFamily="34" charset="0"/>
              </a:rPr>
              <a:t>All languages use some letters more than others; in English, for example, the letter _____ is the most common letter, followed by ____ and then _____. By comparing the frequency of letters that appear in the encrypted message to those in a long piece of plain text, most of the letters can be identified. </a:t>
            </a:r>
            <a:endParaRPr lang="en-GB" sz="2200" dirty="0"/>
          </a:p>
        </p:txBody>
      </p:sp>
    </p:spTree>
    <p:extLst>
      <p:ext uri="{BB962C8B-B14F-4D97-AF65-F5344CB8AC3E}">
        <p14:creationId xmlns:p14="http://schemas.microsoft.com/office/powerpoint/2010/main" val="3974228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517F4-9BA1-4C3E-AD8F-1536801FC4F6}"/>
              </a:ext>
            </a:extLst>
          </p:cNvPr>
          <p:cNvSpPr>
            <a:spLocks noGrp="1"/>
          </p:cNvSpPr>
          <p:nvPr>
            <p:ph type="title"/>
          </p:nvPr>
        </p:nvSpPr>
        <p:spPr>
          <a:xfrm>
            <a:off x="162325" y="365126"/>
            <a:ext cx="8832588" cy="1520052"/>
          </a:xfrm>
        </p:spPr>
        <p:txBody>
          <a:bodyPr>
            <a:normAutofit fontScale="90000"/>
          </a:bodyPr>
          <a:lstStyle/>
          <a:p>
            <a:r>
              <a:rPr lang="en-GB" dirty="0"/>
              <a:t>Break the code to discover what we will be learning about in today’s lesson</a:t>
            </a:r>
          </a:p>
        </p:txBody>
      </p:sp>
      <p:graphicFrame>
        <p:nvGraphicFramePr>
          <p:cNvPr id="4" name="Table 3">
            <a:extLst>
              <a:ext uri="{FF2B5EF4-FFF2-40B4-BE49-F238E27FC236}">
                <a16:creationId xmlns:a16="http://schemas.microsoft.com/office/drawing/2014/main" id="{E8A6EE7B-94A7-417E-88C8-9743303289CC}"/>
              </a:ext>
            </a:extLst>
          </p:cNvPr>
          <p:cNvGraphicFramePr>
            <a:graphicFrameLocks noGrp="1"/>
          </p:cNvGraphicFramePr>
          <p:nvPr/>
        </p:nvGraphicFramePr>
        <p:xfrm>
          <a:off x="162325" y="2270364"/>
          <a:ext cx="8763014" cy="741680"/>
        </p:xfrm>
        <a:graphic>
          <a:graphicData uri="http://schemas.openxmlformats.org/drawingml/2006/table">
            <a:tbl>
              <a:tblPr firstRow="1" bandRow="1">
                <a:tableStyleId>{5940675A-B579-460E-94D1-54222C63F5DA}</a:tableStyleId>
              </a:tblPr>
              <a:tblGrid>
                <a:gridCol w="337039">
                  <a:extLst>
                    <a:ext uri="{9D8B030D-6E8A-4147-A177-3AD203B41FA5}">
                      <a16:colId xmlns:a16="http://schemas.microsoft.com/office/drawing/2014/main" val="89221677"/>
                    </a:ext>
                  </a:extLst>
                </a:gridCol>
                <a:gridCol w="337039">
                  <a:extLst>
                    <a:ext uri="{9D8B030D-6E8A-4147-A177-3AD203B41FA5}">
                      <a16:colId xmlns:a16="http://schemas.microsoft.com/office/drawing/2014/main" val="1467107320"/>
                    </a:ext>
                  </a:extLst>
                </a:gridCol>
                <a:gridCol w="337039">
                  <a:extLst>
                    <a:ext uri="{9D8B030D-6E8A-4147-A177-3AD203B41FA5}">
                      <a16:colId xmlns:a16="http://schemas.microsoft.com/office/drawing/2014/main" val="2411646620"/>
                    </a:ext>
                  </a:extLst>
                </a:gridCol>
                <a:gridCol w="337039">
                  <a:extLst>
                    <a:ext uri="{9D8B030D-6E8A-4147-A177-3AD203B41FA5}">
                      <a16:colId xmlns:a16="http://schemas.microsoft.com/office/drawing/2014/main" val="4175654694"/>
                    </a:ext>
                  </a:extLst>
                </a:gridCol>
                <a:gridCol w="337039">
                  <a:extLst>
                    <a:ext uri="{9D8B030D-6E8A-4147-A177-3AD203B41FA5}">
                      <a16:colId xmlns:a16="http://schemas.microsoft.com/office/drawing/2014/main" val="721182190"/>
                    </a:ext>
                  </a:extLst>
                </a:gridCol>
                <a:gridCol w="337039">
                  <a:extLst>
                    <a:ext uri="{9D8B030D-6E8A-4147-A177-3AD203B41FA5}">
                      <a16:colId xmlns:a16="http://schemas.microsoft.com/office/drawing/2014/main" val="2841707860"/>
                    </a:ext>
                  </a:extLst>
                </a:gridCol>
                <a:gridCol w="337039">
                  <a:extLst>
                    <a:ext uri="{9D8B030D-6E8A-4147-A177-3AD203B41FA5}">
                      <a16:colId xmlns:a16="http://schemas.microsoft.com/office/drawing/2014/main" val="2186236522"/>
                    </a:ext>
                  </a:extLst>
                </a:gridCol>
                <a:gridCol w="337039">
                  <a:extLst>
                    <a:ext uri="{9D8B030D-6E8A-4147-A177-3AD203B41FA5}">
                      <a16:colId xmlns:a16="http://schemas.microsoft.com/office/drawing/2014/main" val="3027915420"/>
                    </a:ext>
                  </a:extLst>
                </a:gridCol>
                <a:gridCol w="337039">
                  <a:extLst>
                    <a:ext uri="{9D8B030D-6E8A-4147-A177-3AD203B41FA5}">
                      <a16:colId xmlns:a16="http://schemas.microsoft.com/office/drawing/2014/main" val="1578897976"/>
                    </a:ext>
                  </a:extLst>
                </a:gridCol>
                <a:gridCol w="337039">
                  <a:extLst>
                    <a:ext uri="{9D8B030D-6E8A-4147-A177-3AD203B41FA5}">
                      <a16:colId xmlns:a16="http://schemas.microsoft.com/office/drawing/2014/main" val="1200723284"/>
                    </a:ext>
                  </a:extLst>
                </a:gridCol>
                <a:gridCol w="337039">
                  <a:extLst>
                    <a:ext uri="{9D8B030D-6E8A-4147-A177-3AD203B41FA5}">
                      <a16:colId xmlns:a16="http://schemas.microsoft.com/office/drawing/2014/main" val="3440543394"/>
                    </a:ext>
                  </a:extLst>
                </a:gridCol>
                <a:gridCol w="337039">
                  <a:extLst>
                    <a:ext uri="{9D8B030D-6E8A-4147-A177-3AD203B41FA5}">
                      <a16:colId xmlns:a16="http://schemas.microsoft.com/office/drawing/2014/main" val="807841768"/>
                    </a:ext>
                  </a:extLst>
                </a:gridCol>
                <a:gridCol w="337039">
                  <a:extLst>
                    <a:ext uri="{9D8B030D-6E8A-4147-A177-3AD203B41FA5}">
                      <a16:colId xmlns:a16="http://schemas.microsoft.com/office/drawing/2014/main" val="1194175276"/>
                    </a:ext>
                  </a:extLst>
                </a:gridCol>
                <a:gridCol w="337039">
                  <a:extLst>
                    <a:ext uri="{9D8B030D-6E8A-4147-A177-3AD203B41FA5}">
                      <a16:colId xmlns:a16="http://schemas.microsoft.com/office/drawing/2014/main" val="2732193679"/>
                    </a:ext>
                  </a:extLst>
                </a:gridCol>
                <a:gridCol w="337039">
                  <a:extLst>
                    <a:ext uri="{9D8B030D-6E8A-4147-A177-3AD203B41FA5}">
                      <a16:colId xmlns:a16="http://schemas.microsoft.com/office/drawing/2014/main" val="1244273521"/>
                    </a:ext>
                  </a:extLst>
                </a:gridCol>
                <a:gridCol w="337039">
                  <a:extLst>
                    <a:ext uri="{9D8B030D-6E8A-4147-A177-3AD203B41FA5}">
                      <a16:colId xmlns:a16="http://schemas.microsoft.com/office/drawing/2014/main" val="4097082060"/>
                    </a:ext>
                  </a:extLst>
                </a:gridCol>
                <a:gridCol w="337039">
                  <a:extLst>
                    <a:ext uri="{9D8B030D-6E8A-4147-A177-3AD203B41FA5}">
                      <a16:colId xmlns:a16="http://schemas.microsoft.com/office/drawing/2014/main" val="2980263870"/>
                    </a:ext>
                  </a:extLst>
                </a:gridCol>
                <a:gridCol w="337039">
                  <a:extLst>
                    <a:ext uri="{9D8B030D-6E8A-4147-A177-3AD203B41FA5}">
                      <a16:colId xmlns:a16="http://schemas.microsoft.com/office/drawing/2014/main" val="193976909"/>
                    </a:ext>
                  </a:extLst>
                </a:gridCol>
                <a:gridCol w="337039">
                  <a:extLst>
                    <a:ext uri="{9D8B030D-6E8A-4147-A177-3AD203B41FA5}">
                      <a16:colId xmlns:a16="http://schemas.microsoft.com/office/drawing/2014/main" val="2703033800"/>
                    </a:ext>
                  </a:extLst>
                </a:gridCol>
                <a:gridCol w="337039">
                  <a:extLst>
                    <a:ext uri="{9D8B030D-6E8A-4147-A177-3AD203B41FA5}">
                      <a16:colId xmlns:a16="http://schemas.microsoft.com/office/drawing/2014/main" val="1994593629"/>
                    </a:ext>
                  </a:extLst>
                </a:gridCol>
                <a:gridCol w="337039">
                  <a:extLst>
                    <a:ext uri="{9D8B030D-6E8A-4147-A177-3AD203B41FA5}">
                      <a16:colId xmlns:a16="http://schemas.microsoft.com/office/drawing/2014/main" val="3821434971"/>
                    </a:ext>
                  </a:extLst>
                </a:gridCol>
                <a:gridCol w="337039">
                  <a:extLst>
                    <a:ext uri="{9D8B030D-6E8A-4147-A177-3AD203B41FA5}">
                      <a16:colId xmlns:a16="http://schemas.microsoft.com/office/drawing/2014/main" val="1854116469"/>
                    </a:ext>
                  </a:extLst>
                </a:gridCol>
                <a:gridCol w="337039">
                  <a:extLst>
                    <a:ext uri="{9D8B030D-6E8A-4147-A177-3AD203B41FA5}">
                      <a16:colId xmlns:a16="http://schemas.microsoft.com/office/drawing/2014/main" val="1981886268"/>
                    </a:ext>
                  </a:extLst>
                </a:gridCol>
                <a:gridCol w="337039">
                  <a:extLst>
                    <a:ext uri="{9D8B030D-6E8A-4147-A177-3AD203B41FA5}">
                      <a16:colId xmlns:a16="http://schemas.microsoft.com/office/drawing/2014/main" val="574244338"/>
                    </a:ext>
                  </a:extLst>
                </a:gridCol>
                <a:gridCol w="337039">
                  <a:extLst>
                    <a:ext uri="{9D8B030D-6E8A-4147-A177-3AD203B41FA5}">
                      <a16:colId xmlns:a16="http://schemas.microsoft.com/office/drawing/2014/main" val="2060847856"/>
                    </a:ext>
                  </a:extLst>
                </a:gridCol>
                <a:gridCol w="337039">
                  <a:extLst>
                    <a:ext uri="{9D8B030D-6E8A-4147-A177-3AD203B41FA5}">
                      <a16:colId xmlns:a16="http://schemas.microsoft.com/office/drawing/2014/main" val="4293246121"/>
                    </a:ext>
                  </a:extLst>
                </a:gridCol>
              </a:tblGrid>
              <a:tr h="370840">
                <a:tc>
                  <a:txBody>
                    <a:bodyPr/>
                    <a:lstStyle/>
                    <a:p>
                      <a:r>
                        <a:rPr lang="en-GB" dirty="0"/>
                        <a:t>R</a:t>
                      </a:r>
                    </a:p>
                  </a:txBody>
                  <a:tcPr/>
                </a:tc>
                <a:tc>
                  <a:txBody>
                    <a:bodyPr/>
                    <a:lstStyle/>
                    <a:p>
                      <a:r>
                        <a:rPr lang="en-GB" dirty="0"/>
                        <a:t>O</a:t>
                      </a:r>
                    </a:p>
                  </a:txBody>
                  <a:tcPr/>
                </a:tc>
                <a:tc>
                  <a:txBody>
                    <a:bodyPr/>
                    <a:lstStyle/>
                    <a:p>
                      <a:r>
                        <a:rPr lang="en-GB" dirty="0"/>
                        <a:t>Y</a:t>
                      </a:r>
                    </a:p>
                  </a:txBody>
                  <a:tcPr/>
                </a:tc>
                <a:tc>
                  <a:txBody>
                    <a:bodyPr/>
                    <a:lstStyle/>
                    <a:p>
                      <a:r>
                        <a:rPr lang="en-GB" dirty="0"/>
                        <a:t>A</a:t>
                      </a:r>
                    </a:p>
                  </a:txBody>
                  <a:tcPr/>
                </a:tc>
                <a:tc>
                  <a:txBody>
                    <a:bodyPr/>
                    <a:lstStyle/>
                    <a:p>
                      <a:r>
                        <a:rPr lang="en-GB" dirty="0"/>
                        <a:t>L</a:t>
                      </a:r>
                    </a:p>
                  </a:txBody>
                  <a:tcPr/>
                </a:tc>
                <a:tc>
                  <a:txBody>
                    <a:bodyPr/>
                    <a:lstStyle/>
                    <a:p>
                      <a:r>
                        <a:rPr lang="en-GB" dirty="0"/>
                        <a:t>I</a:t>
                      </a:r>
                    </a:p>
                  </a:txBody>
                  <a:tcPr/>
                </a:tc>
                <a:tc>
                  <a:txBody>
                    <a:bodyPr/>
                    <a:lstStyle/>
                    <a:p>
                      <a:r>
                        <a:rPr lang="en-GB" dirty="0"/>
                        <a:t>F</a:t>
                      </a:r>
                    </a:p>
                  </a:txBody>
                  <a:tcPr/>
                </a:tc>
                <a:tc>
                  <a:txBody>
                    <a:bodyPr/>
                    <a:lstStyle/>
                    <a:p>
                      <a:r>
                        <a:rPr lang="en-GB" dirty="0"/>
                        <a:t>C</a:t>
                      </a:r>
                    </a:p>
                  </a:txBody>
                  <a:tcPr/>
                </a:tc>
                <a:tc>
                  <a:txBody>
                    <a:bodyPr/>
                    <a:lstStyle/>
                    <a:p>
                      <a:r>
                        <a:rPr lang="en-GB" dirty="0"/>
                        <a:t>E</a:t>
                      </a:r>
                    </a:p>
                  </a:txBody>
                  <a:tcPr/>
                </a:tc>
                <a:tc>
                  <a:txBody>
                    <a:bodyPr/>
                    <a:lstStyle/>
                    <a:p>
                      <a:r>
                        <a:rPr lang="en-GB" dirty="0"/>
                        <a:t>B</a:t>
                      </a:r>
                    </a:p>
                  </a:txBody>
                  <a:tcPr/>
                </a:tc>
                <a:tc>
                  <a:txBody>
                    <a:bodyPr/>
                    <a:lstStyle/>
                    <a:p>
                      <a:r>
                        <a:rPr lang="en-GB" dirty="0"/>
                        <a:t>D</a:t>
                      </a:r>
                    </a:p>
                  </a:txBody>
                  <a:tcPr/>
                </a:tc>
                <a:tc>
                  <a:txBody>
                    <a:bodyPr/>
                    <a:lstStyle/>
                    <a:p>
                      <a:r>
                        <a:rPr lang="en-GB" dirty="0"/>
                        <a:t>G</a:t>
                      </a:r>
                    </a:p>
                  </a:txBody>
                  <a:tcPr/>
                </a:tc>
                <a:tc>
                  <a:txBody>
                    <a:bodyPr/>
                    <a:lstStyle/>
                    <a:p>
                      <a:r>
                        <a:rPr lang="en-GB" dirty="0"/>
                        <a:t>H</a:t>
                      </a:r>
                    </a:p>
                  </a:txBody>
                  <a:tcPr/>
                </a:tc>
                <a:tc>
                  <a:txBody>
                    <a:bodyPr/>
                    <a:lstStyle/>
                    <a:p>
                      <a:r>
                        <a:rPr lang="en-GB" dirty="0"/>
                        <a:t>J</a:t>
                      </a:r>
                    </a:p>
                  </a:txBody>
                  <a:tcPr/>
                </a:tc>
                <a:tc>
                  <a:txBody>
                    <a:bodyPr/>
                    <a:lstStyle/>
                    <a:p>
                      <a:r>
                        <a:rPr lang="en-GB" dirty="0"/>
                        <a:t>K</a:t>
                      </a:r>
                    </a:p>
                  </a:txBody>
                  <a:tcPr/>
                </a:tc>
                <a:tc>
                  <a:txBody>
                    <a:bodyPr/>
                    <a:lstStyle/>
                    <a:p>
                      <a:r>
                        <a:rPr lang="en-GB" dirty="0"/>
                        <a:t>M</a:t>
                      </a:r>
                    </a:p>
                  </a:txBody>
                  <a:tcPr/>
                </a:tc>
                <a:tc>
                  <a:txBody>
                    <a:bodyPr/>
                    <a:lstStyle/>
                    <a:p>
                      <a:r>
                        <a:rPr lang="en-GB" dirty="0"/>
                        <a:t>N</a:t>
                      </a:r>
                    </a:p>
                  </a:txBody>
                  <a:tcPr/>
                </a:tc>
                <a:tc>
                  <a:txBody>
                    <a:bodyPr/>
                    <a:lstStyle/>
                    <a:p>
                      <a:r>
                        <a:rPr lang="en-GB" dirty="0"/>
                        <a:t>P</a:t>
                      </a:r>
                    </a:p>
                  </a:txBody>
                  <a:tcPr/>
                </a:tc>
                <a:tc>
                  <a:txBody>
                    <a:bodyPr/>
                    <a:lstStyle/>
                    <a:p>
                      <a:r>
                        <a:rPr lang="en-GB" dirty="0"/>
                        <a:t>Q</a:t>
                      </a:r>
                    </a:p>
                  </a:txBody>
                  <a:tcPr/>
                </a:tc>
                <a:tc>
                  <a:txBody>
                    <a:bodyPr/>
                    <a:lstStyle/>
                    <a:p>
                      <a:r>
                        <a:rPr lang="en-GB" dirty="0"/>
                        <a:t>S</a:t>
                      </a:r>
                    </a:p>
                  </a:txBody>
                  <a:tcPr/>
                </a:tc>
                <a:tc>
                  <a:txBody>
                    <a:bodyPr/>
                    <a:lstStyle/>
                    <a:p>
                      <a:r>
                        <a:rPr lang="en-GB" dirty="0"/>
                        <a:t>T</a:t>
                      </a:r>
                    </a:p>
                  </a:txBody>
                  <a:tcPr/>
                </a:tc>
                <a:tc>
                  <a:txBody>
                    <a:bodyPr/>
                    <a:lstStyle/>
                    <a:p>
                      <a:r>
                        <a:rPr lang="en-GB" dirty="0"/>
                        <a:t>U</a:t>
                      </a:r>
                    </a:p>
                  </a:txBody>
                  <a:tcPr/>
                </a:tc>
                <a:tc>
                  <a:txBody>
                    <a:bodyPr/>
                    <a:lstStyle/>
                    <a:p>
                      <a:r>
                        <a:rPr lang="en-GB" dirty="0"/>
                        <a:t>V</a:t>
                      </a:r>
                    </a:p>
                  </a:txBody>
                  <a:tcPr/>
                </a:tc>
                <a:tc>
                  <a:txBody>
                    <a:bodyPr/>
                    <a:lstStyle/>
                    <a:p>
                      <a:r>
                        <a:rPr lang="en-GB" dirty="0"/>
                        <a:t>W</a:t>
                      </a:r>
                    </a:p>
                  </a:txBody>
                  <a:tcPr/>
                </a:tc>
                <a:tc>
                  <a:txBody>
                    <a:bodyPr/>
                    <a:lstStyle/>
                    <a:p>
                      <a:r>
                        <a:rPr lang="en-GB" dirty="0"/>
                        <a:t>X</a:t>
                      </a:r>
                    </a:p>
                  </a:txBody>
                  <a:tcPr/>
                </a:tc>
                <a:tc>
                  <a:txBody>
                    <a:bodyPr/>
                    <a:lstStyle/>
                    <a:p>
                      <a:r>
                        <a:rPr lang="en-GB" dirty="0"/>
                        <a:t>Z</a:t>
                      </a:r>
                    </a:p>
                  </a:txBody>
                  <a:tcPr/>
                </a:tc>
                <a:extLst>
                  <a:ext uri="{0D108BD9-81ED-4DB2-BD59-A6C34878D82A}">
                    <a16:rowId xmlns:a16="http://schemas.microsoft.com/office/drawing/2014/main" val="2310890609"/>
                  </a:ext>
                </a:extLst>
              </a:tr>
              <a:tr h="370840">
                <a:tc>
                  <a:txBody>
                    <a:bodyPr/>
                    <a:lstStyle/>
                    <a:p>
                      <a:r>
                        <a:rPr lang="en-GB" dirty="0"/>
                        <a:t>A</a:t>
                      </a:r>
                    </a:p>
                  </a:txBody>
                  <a:tcPr/>
                </a:tc>
                <a:tc>
                  <a:txBody>
                    <a:bodyPr/>
                    <a:lstStyle/>
                    <a:p>
                      <a:r>
                        <a:rPr lang="en-GB" dirty="0"/>
                        <a:t>B</a:t>
                      </a:r>
                    </a:p>
                  </a:txBody>
                  <a:tcPr/>
                </a:tc>
                <a:tc>
                  <a:txBody>
                    <a:bodyPr/>
                    <a:lstStyle/>
                    <a:p>
                      <a:r>
                        <a:rPr lang="en-GB" dirty="0"/>
                        <a:t>C</a:t>
                      </a:r>
                    </a:p>
                  </a:txBody>
                  <a:tcPr/>
                </a:tc>
                <a:tc>
                  <a:txBody>
                    <a:bodyPr/>
                    <a:lstStyle/>
                    <a:p>
                      <a:r>
                        <a:rPr lang="en-GB" dirty="0"/>
                        <a:t>D</a:t>
                      </a:r>
                    </a:p>
                  </a:txBody>
                  <a:tcPr/>
                </a:tc>
                <a:tc>
                  <a:txBody>
                    <a:bodyPr/>
                    <a:lstStyle/>
                    <a:p>
                      <a:r>
                        <a:rPr lang="en-GB" dirty="0"/>
                        <a:t>E</a:t>
                      </a:r>
                    </a:p>
                  </a:txBody>
                  <a:tcPr/>
                </a:tc>
                <a:tc>
                  <a:txBody>
                    <a:bodyPr/>
                    <a:lstStyle/>
                    <a:p>
                      <a:r>
                        <a:rPr lang="en-GB" dirty="0"/>
                        <a:t>F</a:t>
                      </a:r>
                    </a:p>
                  </a:txBody>
                  <a:tcPr/>
                </a:tc>
                <a:tc>
                  <a:txBody>
                    <a:bodyPr/>
                    <a:lstStyle/>
                    <a:p>
                      <a:r>
                        <a:rPr lang="en-GB" dirty="0"/>
                        <a:t>G</a:t>
                      </a:r>
                    </a:p>
                  </a:txBody>
                  <a:tcPr/>
                </a:tc>
                <a:tc>
                  <a:txBody>
                    <a:bodyPr/>
                    <a:lstStyle/>
                    <a:p>
                      <a:r>
                        <a:rPr lang="en-GB" dirty="0"/>
                        <a:t>H</a:t>
                      </a:r>
                    </a:p>
                  </a:txBody>
                  <a:tcPr/>
                </a:tc>
                <a:tc>
                  <a:txBody>
                    <a:bodyPr/>
                    <a:lstStyle/>
                    <a:p>
                      <a:r>
                        <a:rPr lang="en-GB" dirty="0"/>
                        <a:t>I</a:t>
                      </a:r>
                    </a:p>
                  </a:txBody>
                  <a:tcPr/>
                </a:tc>
                <a:tc>
                  <a:txBody>
                    <a:bodyPr/>
                    <a:lstStyle/>
                    <a:p>
                      <a:r>
                        <a:rPr lang="en-GB" dirty="0"/>
                        <a:t>J</a:t>
                      </a:r>
                    </a:p>
                  </a:txBody>
                  <a:tcPr/>
                </a:tc>
                <a:tc>
                  <a:txBody>
                    <a:bodyPr/>
                    <a:lstStyle/>
                    <a:p>
                      <a:r>
                        <a:rPr lang="en-GB" dirty="0"/>
                        <a:t>K</a:t>
                      </a:r>
                    </a:p>
                  </a:txBody>
                  <a:tcPr/>
                </a:tc>
                <a:tc>
                  <a:txBody>
                    <a:bodyPr/>
                    <a:lstStyle/>
                    <a:p>
                      <a:r>
                        <a:rPr lang="en-GB" dirty="0"/>
                        <a:t>L</a:t>
                      </a:r>
                    </a:p>
                  </a:txBody>
                  <a:tcPr/>
                </a:tc>
                <a:tc>
                  <a:txBody>
                    <a:bodyPr/>
                    <a:lstStyle/>
                    <a:p>
                      <a:r>
                        <a:rPr lang="en-GB" dirty="0"/>
                        <a:t>M</a:t>
                      </a:r>
                    </a:p>
                  </a:txBody>
                  <a:tcPr/>
                </a:tc>
                <a:tc>
                  <a:txBody>
                    <a:bodyPr/>
                    <a:lstStyle/>
                    <a:p>
                      <a:r>
                        <a:rPr lang="en-GB" dirty="0"/>
                        <a:t>N</a:t>
                      </a:r>
                    </a:p>
                  </a:txBody>
                  <a:tcPr/>
                </a:tc>
                <a:tc>
                  <a:txBody>
                    <a:bodyPr/>
                    <a:lstStyle/>
                    <a:p>
                      <a:r>
                        <a:rPr lang="en-GB" dirty="0"/>
                        <a:t>O</a:t>
                      </a:r>
                    </a:p>
                  </a:txBody>
                  <a:tcPr/>
                </a:tc>
                <a:tc>
                  <a:txBody>
                    <a:bodyPr/>
                    <a:lstStyle/>
                    <a:p>
                      <a:r>
                        <a:rPr lang="en-GB" dirty="0"/>
                        <a:t>P</a:t>
                      </a:r>
                    </a:p>
                  </a:txBody>
                  <a:tcPr/>
                </a:tc>
                <a:tc>
                  <a:txBody>
                    <a:bodyPr/>
                    <a:lstStyle/>
                    <a:p>
                      <a:r>
                        <a:rPr lang="en-GB" dirty="0"/>
                        <a:t>Q</a:t>
                      </a:r>
                    </a:p>
                  </a:txBody>
                  <a:tcPr/>
                </a:tc>
                <a:tc>
                  <a:txBody>
                    <a:bodyPr/>
                    <a:lstStyle/>
                    <a:p>
                      <a:r>
                        <a:rPr lang="en-GB" dirty="0"/>
                        <a:t>R</a:t>
                      </a:r>
                    </a:p>
                  </a:txBody>
                  <a:tcPr/>
                </a:tc>
                <a:tc>
                  <a:txBody>
                    <a:bodyPr/>
                    <a:lstStyle/>
                    <a:p>
                      <a:r>
                        <a:rPr lang="en-GB" dirty="0"/>
                        <a:t>S</a:t>
                      </a:r>
                    </a:p>
                  </a:txBody>
                  <a:tcPr/>
                </a:tc>
                <a:tc>
                  <a:txBody>
                    <a:bodyPr/>
                    <a:lstStyle/>
                    <a:p>
                      <a:r>
                        <a:rPr lang="en-GB" dirty="0"/>
                        <a:t>T</a:t>
                      </a:r>
                    </a:p>
                  </a:txBody>
                  <a:tcPr/>
                </a:tc>
                <a:tc>
                  <a:txBody>
                    <a:bodyPr/>
                    <a:lstStyle/>
                    <a:p>
                      <a:r>
                        <a:rPr lang="en-GB" dirty="0"/>
                        <a:t>U</a:t>
                      </a:r>
                    </a:p>
                  </a:txBody>
                  <a:tcPr/>
                </a:tc>
                <a:tc>
                  <a:txBody>
                    <a:bodyPr/>
                    <a:lstStyle/>
                    <a:p>
                      <a:r>
                        <a:rPr lang="en-GB" dirty="0"/>
                        <a:t>V</a:t>
                      </a:r>
                    </a:p>
                  </a:txBody>
                  <a:tcPr/>
                </a:tc>
                <a:tc>
                  <a:txBody>
                    <a:bodyPr/>
                    <a:lstStyle/>
                    <a:p>
                      <a:r>
                        <a:rPr lang="en-GB" dirty="0"/>
                        <a:t>W</a:t>
                      </a:r>
                    </a:p>
                  </a:txBody>
                  <a:tcPr/>
                </a:tc>
                <a:tc>
                  <a:txBody>
                    <a:bodyPr/>
                    <a:lstStyle/>
                    <a:p>
                      <a:r>
                        <a:rPr lang="en-GB" dirty="0"/>
                        <a:t>X</a:t>
                      </a:r>
                    </a:p>
                  </a:txBody>
                  <a:tcPr/>
                </a:tc>
                <a:tc>
                  <a:txBody>
                    <a:bodyPr/>
                    <a:lstStyle/>
                    <a:p>
                      <a:r>
                        <a:rPr lang="en-GB" dirty="0"/>
                        <a:t>Y</a:t>
                      </a:r>
                    </a:p>
                  </a:txBody>
                  <a:tcPr/>
                </a:tc>
                <a:tc>
                  <a:txBody>
                    <a:bodyPr/>
                    <a:lstStyle/>
                    <a:p>
                      <a:r>
                        <a:rPr lang="en-GB" dirty="0"/>
                        <a:t>Z</a:t>
                      </a:r>
                    </a:p>
                  </a:txBody>
                  <a:tcPr/>
                </a:tc>
                <a:extLst>
                  <a:ext uri="{0D108BD9-81ED-4DB2-BD59-A6C34878D82A}">
                    <a16:rowId xmlns:a16="http://schemas.microsoft.com/office/drawing/2014/main" val="1363909692"/>
                  </a:ext>
                </a:extLst>
              </a:tr>
            </a:tbl>
          </a:graphicData>
        </a:graphic>
      </p:graphicFrame>
      <p:sp>
        <p:nvSpPr>
          <p:cNvPr id="6" name="Rectangle 5">
            <a:extLst>
              <a:ext uri="{FF2B5EF4-FFF2-40B4-BE49-F238E27FC236}">
                <a16:creationId xmlns:a16="http://schemas.microsoft.com/office/drawing/2014/main" id="{050892AB-497E-4197-B264-467FBCD213EE}"/>
              </a:ext>
            </a:extLst>
          </p:cNvPr>
          <p:cNvSpPr/>
          <p:nvPr/>
        </p:nvSpPr>
        <p:spPr>
          <a:xfrm>
            <a:off x="5458907" y="5235970"/>
            <a:ext cx="2753511" cy="923330"/>
          </a:xfrm>
          <a:prstGeom prst="rect">
            <a:avLst/>
          </a:prstGeom>
        </p:spPr>
        <p:txBody>
          <a:bodyPr wrap="none">
            <a:spAutoFit/>
          </a:bodyPr>
          <a:lstStyle/>
          <a:p>
            <a:r>
              <a:rPr lang="en-GB" sz="5400" dirty="0">
                <a:solidFill>
                  <a:srgbClr val="FF0000"/>
                </a:solidFill>
              </a:rPr>
              <a:t>ENIGMA.</a:t>
            </a:r>
          </a:p>
        </p:txBody>
      </p:sp>
      <p:sp>
        <p:nvSpPr>
          <p:cNvPr id="7" name="Rectangle 6">
            <a:extLst>
              <a:ext uri="{FF2B5EF4-FFF2-40B4-BE49-F238E27FC236}">
                <a16:creationId xmlns:a16="http://schemas.microsoft.com/office/drawing/2014/main" id="{6A1BC457-E40E-41E7-9DBE-1307016C9C01}"/>
              </a:ext>
            </a:extLst>
          </p:cNvPr>
          <p:cNvSpPr/>
          <p:nvPr/>
        </p:nvSpPr>
        <p:spPr>
          <a:xfrm>
            <a:off x="1248028" y="3397230"/>
            <a:ext cx="2169633" cy="923330"/>
          </a:xfrm>
          <a:prstGeom prst="rect">
            <a:avLst/>
          </a:prstGeom>
        </p:spPr>
        <p:txBody>
          <a:bodyPr wrap="none">
            <a:spAutoFit/>
          </a:bodyPr>
          <a:lstStyle/>
          <a:p>
            <a:r>
              <a:rPr lang="en-GB" sz="5400" dirty="0"/>
              <a:t>LJEFHR</a:t>
            </a:r>
          </a:p>
        </p:txBody>
      </p:sp>
      <p:pic>
        <p:nvPicPr>
          <p:cNvPr id="2050" name="Picture 2" descr="https://upload.wikimedia.org/wikipedia/commons/b/bd/Enigma_%28crittografia%29_-_Museo_scienza_e_tecnologia_Milano.jpg">
            <a:extLst>
              <a:ext uri="{FF2B5EF4-FFF2-40B4-BE49-F238E27FC236}">
                <a16:creationId xmlns:a16="http://schemas.microsoft.com/office/drawing/2014/main" id="{1DD0B0D3-EC49-4437-81DA-A1FFCE4878F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7661" y="4705746"/>
            <a:ext cx="1659016" cy="1808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7265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04FFE6D-3059-45A3-937B-B6518B58D614}"/>
              </a:ext>
            </a:extLst>
          </p:cNvPr>
          <p:cNvPicPr>
            <a:picLocks noChangeAspect="1"/>
          </p:cNvPicPr>
          <p:nvPr/>
        </p:nvPicPr>
        <p:blipFill rotWithShape="1">
          <a:blip r:embed="rId2"/>
          <a:srcRect l="1738" t="9421" r="9239" b="15024"/>
          <a:stretch/>
        </p:blipFill>
        <p:spPr>
          <a:xfrm>
            <a:off x="-1" y="0"/>
            <a:ext cx="9139447" cy="4363278"/>
          </a:xfrm>
          <a:prstGeom prst="rect">
            <a:avLst/>
          </a:prstGeom>
        </p:spPr>
      </p:pic>
      <p:sp>
        <p:nvSpPr>
          <p:cNvPr id="5" name="Rectangle 4">
            <a:extLst>
              <a:ext uri="{FF2B5EF4-FFF2-40B4-BE49-F238E27FC236}">
                <a16:creationId xmlns:a16="http://schemas.microsoft.com/office/drawing/2014/main" id="{DEBB8A73-5061-4112-B48E-EB92B3FDF11E}"/>
              </a:ext>
            </a:extLst>
          </p:cNvPr>
          <p:cNvSpPr/>
          <p:nvPr/>
        </p:nvSpPr>
        <p:spPr>
          <a:xfrm>
            <a:off x="663261" y="4973742"/>
            <a:ext cx="7812921" cy="1323439"/>
          </a:xfrm>
          <a:prstGeom prst="rect">
            <a:avLst/>
          </a:prstGeom>
        </p:spPr>
        <p:txBody>
          <a:bodyPr wrap="square">
            <a:spAutoFit/>
          </a:bodyPr>
          <a:lstStyle/>
          <a:p>
            <a:pPr lvl="0"/>
            <a:r>
              <a:rPr lang="en-GB" sz="4000" dirty="0">
                <a:solidFill>
                  <a:prstClr val="black"/>
                </a:solidFill>
                <a:latin typeface="KlavikaMedium"/>
              </a:rPr>
              <a:t>3. Codebreakers and Communication Technology</a:t>
            </a:r>
            <a:endParaRPr kumimoji="0" lang="en-GB" sz="4000" b="0" i="0" u="none" strike="noStrike" kern="1200" cap="none" spc="0" normalizeH="0" baseline="0" noProof="0" dirty="0">
              <a:ln>
                <a:noFill/>
              </a:ln>
              <a:solidFill>
                <a:prstClr val="black"/>
              </a:solidFill>
              <a:effectLst/>
              <a:uLnTx/>
              <a:uFillTx/>
              <a:latin typeface="KlavikaMedium"/>
              <a:ea typeface="+mn-ea"/>
              <a:cs typeface="+mn-cs"/>
            </a:endParaRPr>
          </a:p>
        </p:txBody>
      </p:sp>
    </p:spTree>
    <p:extLst>
      <p:ext uri="{BB962C8B-B14F-4D97-AF65-F5344CB8AC3E}">
        <p14:creationId xmlns:p14="http://schemas.microsoft.com/office/powerpoint/2010/main" val="24292983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62B731C-C888-4CA6-9DD1-34789651D884}"/>
              </a:ext>
            </a:extLst>
          </p:cNvPr>
          <p:cNvGraphicFramePr>
            <a:graphicFrameLocks noGrp="1"/>
          </p:cNvGraphicFramePr>
          <p:nvPr>
            <p:extLst>
              <p:ext uri="{D42A27DB-BD31-4B8C-83A1-F6EECF244321}">
                <p14:modId xmlns:p14="http://schemas.microsoft.com/office/powerpoint/2010/main" val="1946296142"/>
              </p:ext>
            </p:extLst>
          </p:nvPr>
        </p:nvGraphicFramePr>
        <p:xfrm>
          <a:off x="142460" y="70077"/>
          <a:ext cx="8912088" cy="6639560"/>
        </p:xfrm>
        <a:graphic>
          <a:graphicData uri="http://schemas.openxmlformats.org/drawingml/2006/table">
            <a:tbl>
              <a:tblPr firstRow="1" bandRow="1">
                <a:tableStyleId>{5940675A-B579-460E-94D1-54222C63F5DA}</a:tableStyleId>
              </a:tblPr>
              <a:tblGrid>
                <a:gridCol w="1765853">
                  <a:extLst>
                    <a:ext uri="{9D8B030D-6E8A-4147-A177-3AD203B41FA5}">
                      <a16:colId xmlns:a16="http://schemas.microsoft.com/office/drawing/2014/main" val="474505574"/>
                    </a:ext>
                  </a:extLst>
                </a:gridCol>
                <a:gridCol w="7146235">
                  <a:extLst>
                    <a:ext uri="{9D8B030D-6E8A-4147-A177-3AD203B41FA5}">
                      <a16:colId xmlns:a16="http://schemas.microsoft.com/office/drawing/2014/main" val="3831899024"/>
                    </a:ext>
                  </a:extLst>
                </a:gridCol>
              </a:tblGrid>
              <a:tr h="370840">
                <a:tc>
                  <a:txBody>
                    <a:bodyPr/>
                    <a:lstStyle/>
                    <a:p>
                      <a:endParaRPr lang="en-GB" sz="1800" dirty="0"/>
                    </a:p>
                  </a:txBody>
                  <a:tcPr/>
                </a:tc>
                <a:tc>
                  <a:txBody>
                    <a:bodyPr/>
                    <a:lstStyle/>
                    <a:p>
                      <a:r>
                        <a:rPr lang="en-GB" sz="1400" dirty="0"/>
                        <a:t>A method of keeping the meaning of a message hidden by changing whole words,  and replacing them with other words or using a different symbol, such as images.  At sea flags might be used to replace words and sentences</a:t>
                      </a:r>
                    </a:p>
                  </a:txBody>
                  <a:tcPr/>
                </a:tc>
                <a:extLst>
                  <a:ext uri="{0D108BD9-81ED-4DB2-BD59-A6C34878D82A}">
                    <a16:rowId xmlns:a16="http://schemas.microsoft.com/office/drawing/2014/main" val="2372768144"/>
                  </a:ext>
                </a:extLst>
              </a:tr>
              <a:tr h="370840">
                <a:tc>
                  <a:txBody>
                    <a:bodyPr/>
                    <a:lstStyle/>
                    <a:p>
                      <a:r>
                        <a:rPr lang="en-GB" sz="1800" dirty="0"/>
                        <a:t>Encoded</a:t>
                      </a:r>
                    </a:p>
                  </a:txBody>
                  <a:tcPr/>
                </a:tc>
                <a:tc>
                  <a:txBody>
                    <a:bodyPr/>
                    <a:lstStyle/>
                    <a:p>
                      <a:r>
                        <a:rPr lang="en-GB" sz="1400" dirty="0"/>
                        <a:t>Hiding a message by jumbling up individual letters of the message</a:t>
                      </a:r>
                    </a:p>
                  </a:txBody>
                  <a:tcPr/>
                </a:tc>
                <a:extLst>
                  <a:ext uri="{0D108BD9-81ED-4DB2-BD59-A6C34878D82A}">
                    <a16:rowId xmlns:a16="http://schemas.microsoft.com/office/drawing/2014/main" val="1390376190"/>
                  </a:ext>
                </a:extLst>
              </a:tr>
              <a:tr h="370840">
                <a:tc>
                  <a:txBody>
                    <a:bodyPr/>
                    <a:lstStyle/>
                    <a:p>
                      <a:r>
                        <a:rPr lang="en-GB" sz="1800" dirty="0"/>
                        <a:t>Encryption</a:t>
                      </a:r>
                    </a:p>
                  </a:txBody>
                  <a:tcPr/>
                </a:tc>
                <a:tc>
                  <a:txBody>
                    <a:bodyPr/>
                    <a:lstStyle/>
                    <a:p>
                      <a:r>
                        <a:rPr lang="en-GB" sz="1400" dirty="0"/>
                        <a:t>Sending a whole message with the letters jumbled up using a cipher </a:t>
                      </a:r>
                    </a:p>
                  </a:txBody>
                  <a:tcPr/>
                </a:tc>
                <a:extLst>
                  <a:ext uri="{0D108BD9-81ED-4DB2-BD59-A6C34878D82A}">
                    <a16:rowId xmlns:a16="http://schemas.microsoft.com/office/drawing/2014/main" val="1225074094"/>
                  </a:ext>
                </a:extLst>
              </a:tr>
              <a:tr h="370840">
                <a:tc>
                  <a:txBody>
                    <a:bodyPr/>
                    <a:lstStyle/>
                    <a:p>
                      <a:endParaRPr lang="en-GB" sz="1800"/>
                    </a:p>
                  </a:txBody>
                  <a:tcPr/>
                </a:tc>
                <a:tc>
                  <a:txBody>
                    <a:bodyPr/>
                    <a:lstStyle/>
                    <a:p>
                      <a:r>
                        <a:rPr lang="en-GB" sz="1400" dirty="0"/>
                        <a:t>Knowing what the </a:t>
                      </a:r>
                      <a:r>
                        <a:rPr lang="en-GB" sz="1400" b="1" dirty="0"/>
                        <a:t>cipher</a:t>
                      </a:r>
                      <a:r>
                        <a:rPr lang="en-GB" sz="1400" dirty="0"/>
                        <a:t> is to unravel an encrypted message, e.g. knowing that each letter has been replaced by the one next to it in the alphabet </a:t>
                      </a:r>
                    </a:p>
                  </a:txBody>
                  <a:tcPr/>
                </a:tc>
                <a:extLst>
                  <a:ext uri="{0D108BD9-81ED-4DB2-BD59-A6C34878D82A}">
                    <a16:rowId xmlns:a16="http://schemas.microsoft.com/office/drawing/2014/main" val="309000758"/>
                  </a:ext>
                </a:extLst>
              </a:tr>
              <a:tr h="370840">
                <a:tc>
                  <a:txBody>
                    <a:bodyPr/>
                    <a:lstStyle/>
                    <a:p>
                      <a:endParaRPr lang="en-GB" sz="1800" dirty="0"/>
                    </a:p>
                  </a:txBody>
                  <a:tcPr/>
                </a:tc>
                <a:tc>
                  <a:txBody>
                    <a:bodyPr/>
                    <a:lstStyle/>
                    <a:p>
                      <a:r>
                        <a:rPr lang="en-GB" sz="1400" dirty="0"/>
                        <a:t>A method of hiding a message by mixing the letters up by simply moving each one along the alphabet, e.g. a = c, b=d, c=e, etc. </a:t>
                      </a:r>
                    </a:p>
                  </a:txBody>
                  <a:tcPr/>
                </a:tc>
                <a:extLst>
                  <a:ext uri="{0D108BD9-81ED-4DB2-BD59-A6C34878D82A}">
                    <a16:rowId xmlns:a16="http://schemas.microsoft.com/office/drawing/2014/main" val="1920220795"/>
                  </a:ext>
                </a:extLst>
              </a:tr>
              <a:tr h="370840">
                <a:tc>
                  <a:txBody>
                    <a:bodyPr/>
                    <a:lstStyle/>
                    <a:p>
                      <a:endParaRPr lang="en-GB" sz="1800" dirty="0"/>
                    </a:p>
                  </a:txBody>
                  <a:tcPr/>
                </a:tc>
                <a:tc>
                  <a:txBody>
                    <a:bodyPr/>
                    <a:lstStyle/>
                    <a:p>
                      <a:r>
                        <a:rPr lang="en-GB" sz="1400" dirty="0"/>
                        <a:t>The way to find out how a substitution cipher has mixed up the letters; this term refers to the keyword that gives you the first few letters of the alphabet and then the rest can be worked out </a:t>
                      </a:r>
                    </a:p>
                  </a:txBody>
                  <a:tcPr/>
                </a:tc>
                <a:extLst>
                  <a:ext uri="{0D108BD9-81ED-4DB2-BD59-A6C34878D82A}">
                    <a16:rowId xmlns:a16="http://schemas.microsoft.com/office/drawing/2014/main" val="3168245312"/>
                  </a:ext>
                </a:extLst>
              </a:tr>
              <a:tr h="370840">
                <a:tc>
                  <a:txBody>
                    <a:bodyPr/>
                    <a:lstStyle/>
                    <a:p>
                      <a:endParaRPr lang="en-GB" sz="1800"/>
                    </a:p>
                  </a:txBody>
                  <a:tcPr/>
                </a:tc>
                <a:tc>
                  <a:txBody>
                    <a:bodyPr/>
                    <a:lstStyle/>
                    <a:p>
                      <a:r>
                        <a:rPr lang="en-GB" sz="1400" dirty="0"/>
                        <a:t>Unravel an encrypted message</a:t>
                      </a:r>
                    </a:p>
                  </a:txBody>
                  <a:tcPr/>
                </a:tc>
                <a:extLst>
                  <a:ext uri="{0D108BD9-81ED-4DB2-BD59-A6C34878D82A}">
                    <a16:rowId xmlns:a16="http://schemas.microsoft.com/office/drawing/2014/main" val="1155472276"/>
                  </a:ext>
                </a:extLst>
              </a:tr>
              <a:tr h="370840">
                <a:tc>
                  <a:txBody>
                    <a:bodyPr/>
                    <a:lstStyle/>
                    <a:p>
                      <a:endParaRPr lang="en-GB" sz="1800" dirty="0"/>
                    </a:p>
                  </a:txBody>
                  <a:tcPr/>
                </a:tc>
                <a:tc>
                  <a:txBody>
                    <a:bodyPr/>
                    <a:lstStyle/>
                    <a:p>
                      <a:r>
                        <a:rPr lang="en-GB" sz="1400" dirty="0"/>
                        <a:t>Someone who studies secret messages in order to gain access to encrypted information</a:t>
                      </a:r>
                    </a:p>
                  </a:txBody>
                  <a:tcPr/>
                </a:tc>
                <a:extLst>
                  <a:ext uri="{0D108BD9-81ED-4DB2-BD59-A6C34878D82A}">
                    <a16:rowId xmlns:a16="http://schemas.microsoft.com/office/drawing/2014/main" val="3072848774"/>
                  </a:ext>
                </a:extLst>
              </a:tr>
              <a:tr h="370840">
                <a:tc>
                  <a:txBody>
                    <a:bodyPr/>
                    <a:lstStyle/>
                    <a:p>
                      <a:endParaRPr lang="en-GB" sz="1800" dirty="0"/>
                    </a:p>
                  </a:txBody>
                  <a:tcPr/>
                </a:tc>
                <a:tc>
                  <a:txBody>
                    <a:bodyPr/>
                    <a:lstStyle/>
                    <a:p>
                      <a:r>
                        <a:rPr lang="en-GB" sz="1400" dirty="0"/>
                        <a:t>Someone who has to read through all the information gathered from secret messages and  from open sources to try to identify what is true and whether there are any patterns in the  information, and who then has to recommend a course of action</a:t>
                      </a:r>
                    </a:p>
                  </a:txBody>
                  <a:tcPr/>
                </a:tc>
                <a:extLst>
                  <a:ext uri="{0D108BD9-81ED-4DB2-BD59-A6C34878D82A}">
                    <a16:rowId xmlns:a16="http://schemas.microsoft.com/office/drawing/2014/main" val="2656571171"/>
                  </a:ext>
                </a:extLst>
              </a:tr>
              <a:tr h="370840">
                <a:tc>
                  <a:txBody>
                    <a:bodyPr/>
                    <a:lstStyle/>
                    <a:p>
                      <a:endParaRPr lang="en-GB" sz="1800" dirty="0"/>
                    </a:p>
                  </a:txBody>
                  <a:tcPr/>
                </a:tc>
                <a:tc>
                  <a:txBody>
                    <a:bodyPr/>
                    <a:lstStyle/>
                    <a:p>
                      <a:endParaRPr lang="en-GB" sz="1400" dirty="0"/>
                    </a:p>
                  </a:txBody>
                  <a:tcPr/>
                </a:tc>
                <a:extLst>
                  <a:ext uri="{0D108BD9-81ED-4DB2-BD59-A6C34878D82A}">
                    <a16:rowId xmlns:a16="http://schemas.microsoft.com/office/drawing/2014/main" val="2991901890"/>
                  </a:ext>
                </a:extLst>
              </a:tr>
              <a:tr h="370840">
                <a:tc>
                  <a:txBody>
                    <a:bodyPr/>
                    <a:lstStyle/>
                    <a:p>
                      <a:r>
                        <a:rPr lang="en-GB" sz="1800" dirty="0"/>
                        <a:t>Bombe machine</a:t>
                      </a:r>
                    </a:p>
                  </a:txBody>
                  <a:tcPr/>
                </a:tc>
                <a:tc>
                  <a:txBody>
                    <a:bodyPr/>
                    <a:lstStyle/>
                    <a:p>
                      <a:r>
                        <a:rPr lang="en-GB" sz="1400" dirty="0"/>
                        <a:t>A machine invented to work out how to decrypt a message that was encrypted by an Enigma machine</a:t>
                      </a:r>
                    </a:p>
                  </a:txBody>
                  <a:tcPr/>
                </a:tc>
                <a:extLst>
                  <a:ext uri="{0D108BD9-81ED-4DB2-BD59-A6C34878D82A}">
                    <a16:rowId xmlns:a16="http://schemas.microsoft.com/office/drawing/2014/main" val="2471087835"/>
                  </a:ext>
                </a:extLst>
              </a:tr>
              <a:tr h="370840">
                <a:tc>
                  <a:txBody>
                    <a:bodyPr/>
                    <a:lstStyle/>
                    <a:p>
                      <a:endParaRPr lang="en-GB" sz="1800" dirty="0"/>
                    </a:p>
                  </a:txBody>
                  <a:tcPr/>
                </a:tc>
                <a:tc>
                  <a:txBody>
                    <a:bodyPr/>
                    <a:lstStyle/>
                    <a:p>
                      <a:r>
                        <a:rPr lang="en-GB" sz="1400" dirty="0"/>
                        <a:t>A machine used by the German military in the Second World War to encrypt all their messages that were sent by radio or electric telegraph</a:t>
                      </a:r>
                    </a:p>
                  </a:txBody>
                  <a:tcPr/>
                </a:tc>
                <a:extLst>
                  <a:ext uri="{0D108BD9-81ED-4DB2-BD59-A6C34878D82A}">
                    <a16:rowId xmlns:a16="http://schemas.microsoft.com/office/drawing/2014/main" val="106250434"/>
                  </a:ext>
                </a:extLst>
              </a:tr>
              <a:tr h="370840">
                <a:tc>
                  <a:txBody>
                    <a:bodyPr/>
                    <a:lstStyle/>
                    <a:p>
                      <a:r>
                        <a:rPr lang="en-GB" sz="1800" dirty="0"/>
                        <a:t>Y Station</a:t>
                      </a:r>
                    </a:p>
                  </a:txBody>
                  <a:tcPr/>
                </a:tc>
                <a:tc>
                  <a:txBody>
                    <a:bodyPr/>
                    <a:lstStyle/>
                    <a:p>
                      <a:r>
                        <a:rPr lang="en-GB" sz="1400" dirty="0"/>
                        <a:t>A place in the UK with a large aerial that listened into and wrote down the secret encrypted messages being sent by the Germans and their allies, and which then sent them to the UK  intelligence sites for decryption</a:t>
                      </a:r>
                    </a:p>
                  </a:txBody>
                  <a:tcPr/>
                </a:tc>
                <a:extLst>
                  <a:ext uri="{0D108BD9-81ED-4DB2-BD59-A6C34878D82A}">
                    <a16:rowId xmlns:a16="http://schemas.microsoft.com/office/drawing/2014/main" val="3446234201"/>
                  </a:ext>
                </a:extLst>
              </a:tr>
            </a:tbl>
          </a:graphicData>
        </a:graphic>
      </p:graphicFrame>
    </p:spTree>
    <p:extLst>
      <p:ext uri="{BB962C8B-B14F-4D97-AF65-F5344CB8AC3E}">
        <p14:creationId xmlns:p14="http://schemas.microsoft.com/office/powerpoint/2010/main" val="38116126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B0399C1-84C8-484E-A80E-91A5630162F9}"/>
              </a:ext>
            </a:extLst>
          </p:cNvPr>
          <p:cNvSpPr txBox="1"/>
          <p:nvPr/>
        </p:nvSpPr>
        <p:spPr>
          <a:xfrm>
            <a:off x="450572" y="1341444"/>
            <a:ext cx="3005951" cy="2554545"/>
          </a:xfrm>
          <a:prstGeom prst="rect">
            <a:avLst/>
          </a:prstGeom>
          <a:noFill/>
        </p:spPr>
        <p:txBody>
          <a:bodyPr wrap="none" rtlCol="0">
            <a:spAutoFit/>
          </a:bodyPr>
          <a:lstStyle/>
          <a:p>
            <a:r>
              <a:rPr lang="en-GB" sz="4000" dirty="0"/>
              <a:t>Decryption</a:t>
            </a:r>
          </a:p>
          <a:p>
            <a:r>
              <a:rPr lang="en-GB" sz="4000" dirty="0"/>
              <a:t>Cryptanalyst</a:t>
            </a:r>
          </a:p>
          <a:p>
            <a:r>
              <a:rPr lang="en-GB" sz="4000" dirty="0"/>
              <a:t>Secret Code</a:t>
            </a:r>
          </a:p>
          <a:p>
            <a:r>
              <a:rPr lang="en-GB" sz="4000" dirty="0"/>
              <a:t>Caesar cipher</a:t>
            </a:r>
          </a:p>
        </p:txBody>
      </p:sp>
      <p:sp>
        <p:nvSpPr>
          <p:cNvPr id="5" name="Rectangle 4">
            <a:extLst>
              <a:ext uri="{FF2B5EF4-FFF2-40B4-BE49-F238E27FC236}">
                <a16:creationId xmlns:a16="http://schemas.microsoft.com/office/drawing/2014/main" id="{DC199EB3-CBEF-4A80-9259-5ED39A58B145}"/>
              </a:ext>
            </a:extLst>
          </p:cNvPr>
          <p:cNvSpPr/>
          <p:nvPr/>
        </p:nvSpPr>
        <p:spPr>
          <a:xfrm>
            <a:off x="4462670" y="1341444"/>
            <a:ext cx="4323521" cy="2554545"/>
          </a:xfrm>
          <a:prstGeom prst="rect">
            <a:avLst/>
          </a:prstGeom>
        </p:spPr>
        <p:txBody>
          <a:bodyPr wrap="square">
            <a:spAutoFit/>
          </a:bodyPr>
          <a:lstStyle/>
          <a:p>
            <a:r>
              <a:rPr lang="en-GB" sz="4000" dirty="0"/>
              <a:t>Intelligence analyst</a:t>
            </a:r>
          </a:p>
          <a:p>
            <a:r>
              <a:rPr lang="en-GB" sz="4000" dirty="0"/>
              <a:t>Crib</a:t>
            </a:r>
          </a:p>
          <a:p>
            <a:r>
              <a:rPr lang="en-GB" sz="4000" dirty="0"/>
              <a:t>Decipher</a:t>
            </a:r>
          </a:p>
          <a:p>
            <a:r>
              <a:rPr lang="en-GB" sz="4000" dirty="0"/>
              <a:t>Enigma</a:t>
            </a:r>
          </a:p>
        </p:txBody>
      </p:sp>
      <p:sp>
        <p:nvSpPr>
          <p:cNvPr id="6" name="TextBox 5">
            <a:extLst>
              <a:ext uri="{FF2B5EF4-FFF2-40B4-BE49-F238E27FC236}">
                <a16:creationId xmlns:a16="http://schemas.microsoft.com/office/drawing/2014/main" id="{1C648B02-E719-4621-9DDE-DAC6FC2EF0E5}"/>
              </a:ext>
            </a:extLst>
          </p:cNvPr>
          <p:cNvSpPr txBox="1"/>
          <p:nvPr/>
        </p:nvSpPr>
        <p:spPr>
          <a:xfrm>
            <a:off x="0" y="142320"/>
            <a:ext cx="9142087" cy="523220"/>
          </a:xfrm>
          <a:prstGeom prst="rect">
            <a:avLst/>
          </a:prstGeom>
          <a:solidFill>
            <a:srgbClr val="FFFF00"/>
          </a:solidFill>
        </p:spPr>
        <p:txBody>
          <a:bodyPr wrap="square" rtlCol="0">
            <a:spAutoFit/>
          </a:bodyPr>
          <a:lstStyle/>
          <a:p>
            <a:r>
              <a:rPr lang="en-GB" sz="2800" dirty="0"/>
              <a:t>What type of impact did codebreaking have in World War II? </a:t>
            </a:r>
          </a:p>
        </p:txBody>
      </p:sp>
      <p:sp>
        <p:nvSpPr>
          <p:cNvPr id="2" name="TextBox 1">
            <a:extLst>
              <a:ext uri="{FF2B5EF4-FFF2-40B4-BE49-F238E27FC236}">
                <a16:creationId xmlns:a16="http://schemas.microsoft.com/office/drawing/2014/main" id="{8A14B1D7-A3D0-4526-B600-39FE63EA5546}"/>
              </a:ext>
            </a:extLst>
          </p:cNvPr>
          <p:cNvSpPr txBox="1"/>
          <p:nvPr/>
        </p:nvSpPr>
        <p:spPr>
          <a:xfrm>
            <a:off x="5913782" y="5645427"/>
            <a:ext cx="2778902" cy="707886"/>
          </a:xfrm>
          <a:prstGeom prst="rect">
            <a:avLst/>
          </a:prstGeom>
          <a:noFill/>
        </p:spPr>
        <p:txBody>
          <a:bodyPr wrap="none" rtlCol="0">
            <a:spAutoFit/>
          </a:bodyPr>
          <a:lstStyle/>
          <a:p>
            <a:r>
              <a:rPr lang="en-GB" sz="4000" dirty="0"/>
              <a:t>Answers: P.1</a:t>
            </a:r>
          </a:p>
        </p:txBody>
      </p:sp>
    </p:spTree>
    <p:extLst>
      <p:ext uri="{BB962C8B-B14F-4D97-AF65-F5344CB8AC3E}">
        <p14:creationId xmlns:p14="http://schemas.microsoft.com/office/powerpoint/2010/main" val="12210004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08C857B-77FC-4776-90B8-C77BFFDC7F0E}"/>
              </a:ext>
            </a:extLst>
          </p:cNvPr>
          <p:cNvSpPr/>
          <p:nvPr/>
        </p:nvSpPr>
        <p:spPr>
          <a:xfrm>
            <a:off x="367747" y="1013792"/>
            <a:ext cx="8607287" cy="5586145"/>
          </a:xfrm>
          <a:prstGeom prst="rect">
            <a:avLst/>
          </a:prstGeom>
        </p:spPr>
        <p:txBody>
          <a:bodyPr wrap="square">
            <a:spAutoFit/>
          </a:bodyPr>
          <a:lstStyle/>
          <a:p>
            <a:r>
              <a:rPr lang="en-GB" sz="2100" dirty="0"/>
              <a:t>For governments during a war, keeping their communication secret is highly important, and these messages may include information between friendly governments, messages to army leaders giving out orders for an attack, or requests for more supplies. Trying to </a:t>
            </a:r>
            <a:r>
              <a:rPr lang="en-GB" sz="2100" b="1" dirty="0"/>
              <a:t>capture or intercept a message being sent in secret </a:t>
            </a:r>
            <a:r>
              <a:rPr lang="en-GB" sz="2100" dirty="0"/>
              <a:t>can  reveal important information to another side. It could be something big, such as when a battle is planned, or it could be something that seems small, such as a shortage of bread – but it all reveals an important aspect of how a side is managing or planning. </a:t>
            </a:r>
          </a:p>
          <a:p>
            <a:endParaRPr lang="en-GB" sz="2100" dirty="0"/>
          </a:p>
          <a:p>
            <a:r>
              <a:rPr lang="en-GB" sz="2100" dirty="0"/>
              <a:t>Governments have established special organisations – intelligence agencies or ‘spies’ – to intercept messages, but if the message is </a:t>
            </a:r>
            <a:r>
              <a:rPr lang="en-GB" sz="2100" b="1" dirty="0"/>
              <a:t>encrypted</a:t>
            </a:r>
            <a:r>
              <a:rPr lang="en-GB" sz="2100" dirty="0"/>
              <a:t>, they then need people who can break the </a:t>
            </a:r>
            <a:r>
              <a:rPr lang="en-GB" sz="2100" b="1" dirty="0"/>
              <a:t>cipher</a:t>
            </a:r>
            <a:r>
              <a:rPr lang="en-GB" sz="2100" dirty="0"/>
              <a:t>. Once a cipher or code is broken, the meaning of the message can be revealed – however, the real significance of that message can only be fully understood if lots of bits of information are gathered together to create a full picture. This means that an </a:t>
            </a:r>
            <a:r>
              <a:rPr lang="en-GB" sz="2100" b="1" dirty="0"/>
              <a:t>intelligence group and a codebreaking group </a:t>
            </a:r>
            <a:r>
              <a:rPr lang="en-GB" sz="2100" dirty="0"/>
              <a:t>have to intercept, break and analyse hundreds of messages to make proper use of the information during a war. </a:t>
            </a:r>
          </a:p>
        </p:txBody>
      </p:sp>
      <p:sp>
        <p:nvSpPr>
          <p:cNvPr id="6" name="TextBox 5">
            <a:extLst>
              <a:ext uri="{FF2B5EF4-FFF2-40B4-BE49-F238E27FC236}">
                <a16:creationId xmlns:a16="http://schemas.microsoft.com/office/drawing/2014/main" id="{0E9E528C-2F4D-4D2B-B2CE-07FED7CC230B}"/>
              </a:ext>
            </a:extLst>
          </p:cNvPr>
          <p:cNvSpPr txBox="1"/>
          <p:nvPr/>
        </p:nvSpPr>
        <p:spPr>
          <a:xfrm>
            <a:off x="0" y="142320"/>
            <a:ext cx="9142087" cy="523220"/>
          </a:xfrm>
          <a:prstGeom prst="rect">
            <a:avLst/>
          </a:prstGeom>
          <a:solidFill>
            <a:srgbClr val="FFFF00"/>
          </a:solidFill>
        </p:spPr>
        <p:txBody>
          <a:bodyPr wrap="square" rtlCol="0">
            <a:spAutoFit/>
          </a:bodyPr>
          <a:lstStyle/>
          <a:p>
            <a:r>
              <a:rPr lang="en-GB" sz="2800" dirty="0"/>
              <a:t>What type of impact did codebreaking have in World War II? </a:t>
            </a:r>
          </a:p>
        </p:txBody>
      </p:sp>
    </p:spTree>
    <p:extLst>
      <p:ext uri="{BB962C8B-B14F-4D97-AF65-F5344CB8AC3E}">
        <p14:creationId xmlns:p14="http://schemas.microsoft.com/office/powerpoint/2010/main" val="42498879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A0DA8B1-3756-4ACE-8942-11340E7A077A}"/>
              </a:ext>
            </a:extLst>
          </p:cNvPr>
          <p:cNvSpPr/>
          <p:nvPr/>
        </p:nvSpPr>
        <p:spPr>
          <a:xfrm>
            <a:off x="477079" y="1141564"/>
            <a:ext cx="8438322" cy="4647426"/>
          </a:xfrm>
          <a:prstGeom prst="rect">
            <a:avLst/>
          </a:prstGeom>
        </p:spPr>
        <p:txBody>
          <a:bodyPr wrap="square">
            <a:spAutoFit/>
          </a:bodyPr>
          <a:lstStyle/>
          <a:p>
            <a:r>
              <a:rPr lang="en-GB" sz="2000" dirty="0"/>
              <a:t>In the field of secret communications (</a:t>
            </a:r>
            <a:r>
              <a:rPr lang="en-GB" sz="2000" b="1" dirty="0"/>
              <a:t>cryptography</a:t>
            </a:r>
            <a:r>
              <a:rPr lang="en-GB" sz="2000" dirty="0"/>
              <a:t>), a </a:t>
            </a:r>
            <a:r>
              <a:rPr lang="en-GB" sz="2800" b="1" dirty="0"/>
              <a:t>code</a:t>
            </a:r>
            <a:r>
              <a:rPr lang="en-GB" sz="2000" dirty="0"/>
              <a:t> refers to a way of keeping the meaning of a message hidden by changing whole words.  For example, during the Second World War, the word ‘DYNAMO’ was used by the Allies when referring to the operation to rescue troops from Dunkirk beach. </a:t>
            </a:r>
          </a:p>
          <a:p>
            <a:endParaRPr lang="en-GB" sz="2000" dirty="0"/>
          </a:p>
          <a:p>
            <a:r>
              <a:rPr lang="en-GB" sz="2000" dirty="0"/>
              <a:t>In contrast, a </a:t>
            </a:r>
            <a:r>
              <a:rPr lang="en-GB" sz="2800" b="1" dirty="0"/>
              <a:t>cipher</a:t>
            </a:r>
            <a:r>
              <a:rPr lang="en-GB" sz="2000" dirty="0"/>
              <a:t>  relies on hiding a message by jumbling up individual letters of the message. For example, the word ‘DUNKIRK’ can be hidden by replacing each letter with the next one in the alphabet,  so that once it has been encrypted it will read ‘EVOLJSL’. </a:t>
            </a:r>
          </a:p>
          <a:p>
            <a:endParaRPr lang="en-GB" sz="2000" dirty="0"/>
          </a:p>
          <a:p>
            <a:r>
              <a:rPr lang="en-GB" sz="2000" dirty="0"/>
              <a:t>In both World Wars, all sides relied mostly on the use of </a:t>
            </a:r>
            <a:r>
              <a:rPr lang="en-GB" sz="2000" b="1" dirty="0"/>
              <a:t>ciphers</a:t>
            </a:r>
            <a:r>
              <a:rPr lang="en-GB" sz="2000" dirty="0"/>
              <a:t> rather than codes, as ciphers only required the sender and receiver to share a  set of short instructions that could  be changed easily, rather  than a large codebook that included alternatives for all the words that  they may need to keep secret.</a:t>
            </a:r>
          </a:p>
        </p:txBody>
      </p:sp>
      <p:sp>
        <p:nvSpPr>
          <p:cNvPr id="4" name="TextBox 3">
            <a:extLst>
              <a:ext uri="{FF2B5EF4-FFF2-40B4-BE49-F238E27FC236}">
                <a16:creationId xmlns:a16="http://schemas.microsoft.com/office/drawing/2014/main" id="{8A2E7CDF-DCB1-4614-8B43-0AF78A0924D2}"/>
              </a:ext>
            </a:extLst>
          </p:cNvPr>
          <p:cNvSpPr txBox="1"/>
          <p:nvPr/>
        </p:nvSpPr>
        <p:spPr>
          <a:xfrm>
            <a:off x="0" y="142320"/>
            <a:ext cx="9142087" cy="523220"/>
          </a:xfrm>
          <a:prstGeom prst="rect">
            <a:avLst/>
          </a:prstGeom>
          <a:solidFill>
            <a:srgbClr val="FFFF00"/>
          </a:solidFill>
        </p:spPr>
        <p:txBody>
          <a:bodyPr wrap="square" rtlCol="0">
            <a:spAutoFit/>
          </a:bodyPr>
          <a:lstStyle/>
          <a:p>
            <a:r>
              <a:rPr lang="en-GB" sz="2800" dirty="0"/>
              <a:t>What type of impact did codebreaking have in World War II? </a:t>
            </a:r>
          </a:p>
        </p:txBody>
      </p:sp>
    </p:spTree>
    <p:extLst>
      <p:ext uri="{BB962C8B-B14F-4D97-AF65-F5344CB8AC3E}">
        <p14:creationId xmlns:p14="http://schemas.microsoft.com/office/powerpoint/2010/main" val="38484785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A0DA8B1-3756-4ACE-8942-11340E7A077A}"/>
              </a:ext>
            </a:extLst>
          </p:cNvPr>
          <p:cNvSpPr/>
          <p:nvPr/>
        </p:nvSpPr>
        <p:spPr>
          <a:xfrm>
            <a:off x="407504" y="1151503"/>
            <a:ext cx="8438322" cy="4293483"/>
          </a:xfrm>
          <a:prstGeom prst="rect">
            <a:avLst/>
          </a:prstGeom>
        </p:spPr>
        <p:txBody>
          <a:bodyPr wrap="square">
            <a:spAutoFit/>
          </a:bodyPr>
          <a:lstStyle/>
          <a:p>
            <a:r>
              <a:rPr lang="en-GB" sz="2100" dirty="0"/>
              <a:t>In the First World War, or Great War, as well as more traditional methods, such as carrier pigeon, millions of messages were sent using the modern technology of radio broadcasts and electric telegraph. </a:t>
            </a:r>
          </a:p>
          <a:p>
            <a:endParaRPr lang="en-GB" sz="2100" dirty="0"/>
          </a:p>
          <a:p>
            <a:r>
              <a:rPr lang="en-GB" sz="2100" dirty="0"/>
              <a:t>Radio waves and electric circuits were used because messages could be sent over long distances in a matter of seconds, unlike someone sending a paper message. However, anyone could quite easily listen in to radio messages or intercept telegraph communications and understand what the message was. This is why governments started to encrypt their messages. </a:t>
            </a:r>
          </a:p>
          <a:p>
            <a:endParaRPr lang="en-GB" sz="2100" dirty="0"/>
          </a:p>
          <a:p>
            <a:r>
              <a:rPr lang="en-GB" sz="2100" dirty="0"/>
              <a:t>The encryption technique (cipher) </a:t>
            </a:r>
            <a:r>
              <a:rPr lang="en-GB" sz="2100" b="1" dirty="0"/>
              <a:t>had to be agreed in advance </a:t>
            </a:r>
            <a:r>
              <a:rPr lang="en-GB" sz="2100" dirty="0"/>
              <a:t>so that the person receiving the message could decipher it and understand what they were being sent.</a:t>
            </a:r>
          </a:p>
        </p:txBody>
      </p:sp>
      <p:sp>
        <p:nvSpPr>
          <p:cNvPr id="4" name="TextBox 3">
            <a:extLst>
              <a:ext uri="{FF2B5EF4-FFF2-40B4-BE49-F238E27FC236}">
                <a16:creationId xmlns:a16="http://schemas.microsoft.com/office/drawing/2014/main" id="{8C24100B-FE57-4350-855D-B19F6268363E}"/>
              </a:ext>
            </a:extLst>
          </p:cNvPr>
          <p:cNvSpPr txBox="1"/>
          <p:nvPr/>
        </p:nvSpPr>
        <p:spPr>
          <a:xfrm>
            <a:off x="0" y="132381"/>
            <a:ext cx="9142087" cy="523220"/>
          </a:xfrm>
          <a:prstGeom prst="rect">
            <a:avLst/>
          </a:prstGeom>
          <a:solidFill>
            <a:srgbClr val="FFFF00"/>
          </a:solidFill>
        </p:spPr>
        <p:txBody>
          <a:bodyPr wrap="square" rtlCol="0">
            <a:spAutoFit/>
          </a:bodyPr>
          <a:lstStyle/>
          <a:p>
            <a:r>
              <a:rPr lang="en-GB" sz="2800" dirty="0"/>
              <a:t>What type of impact did codebreaking have in World War II? </a:t>
            </a:r>
          </a:p>
        </p:txBody>
      </p:sp>
    </p:spTree>
    <p:extLst>
      <p:ext uri="{BB962C8B-B14F-4D97-AF65-F5344CB8AC3E}">
        <p14:creationId xmlns:p14="http://schemas.microsoft.com/office/powerpoint/2010/main" val="10338045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E7696BD-7675-4617-ADFB-5DDCEFA66E02}"/>
              </a:ext>
            </a:extLst>
          </p:cNvPr>
          <p:cNvSpPr/>
          <p:nvPr/>
        </p:nvSpPr>
        <p:spPr>
          <a:xfrm>
            <a:off x="257460" y="779724"/>
            <a:ext cx="8627166" cy="5909310"/>
          </a:xfrm>
          <a:prstGeom prst="rect">
            <a:avLst/>
          </a:prstGeom>
        </p:spPr>
        <p:txBody>
          <a:bodyPr wrap="square">
            <a:spAutoFit/>
          </a:bodyPr>
          <a:lstStyle/>
          <a:p>
            <a:r>
              <a:rPr lang="en-GB" sz="2100" dirty="0"/>
              <a:t>In 1909, the British government created the </a:t>
            </a:r>
            <a:r>
              <a:rPr lang="en-GB" sz="2100" b="1" dirty="0"/>
              <a:t>Secret Intelligence Service </a:t>
            </a:r>
            <a:r>
              <a:rPr lang="en-GB" sz="2100" dirty="0"/>
              <a:t>(or Bureau as it was known for a while). The SIS was engaged in all areas of intelligence-gathering, codebreaking and analysis of information. </a:t>
            </a:r>
          </a:p>
          <a:p>
            <a:endParaRPr lang="en-GB" sz="2100" dirty="0"/>
          </a:p>
          <a:p>
            <a:r>
              <a:rPr lang="en-GB" sz="2100" dirty="0"/>
              <a:t>After the Great War, </a:t>
            </a:r>
            <a:r>
              <a:rPr lang="en-GB" sz="2100" b="1" dirty="0"/>
              <a:t>Hugh Sinclair</a:t>
            </a:r>
            <a:r>
              <a:rPr lang="en-GB" sz="2100" dirty="0"/>
              <a:t>, the Director of Naval Intelligence, created the </a:t>
            </a:r>
            <a:r>
              <a:rPr lang="en-GB" sz="2100" b="1" dirty="0"/>
              <a:t>Government Code and Cipher School</a:t>
            </a:r>
            <a:r>
              <a:rPr lang="en-GB" sz="2100" dirty="0"/>
              <a:t>. Sinclair also became the head of SIS. All these intelligence units were based in London. During the 1920s and 1930s, the staff at GC&amp;CS grew, and they became aware that new methods of encrypting messages were emerging. </a:t>
            </a:r>
          </a:p>
          <a:p>
            <a:endParaRPr lang="en-GB" sz="2100" dirty="0"/>
          </a:p>
          <a:p>
            <a:r>
              <a:rPr lang="en-GB" sz="2100" dirty="0"/>
              <a:t>Recruitment of codebreakers had usually focused on </a:t>
            </a:r>
            <a:r>
              <a:rPr lang="en-GB" sz="2100" b="1" dirty="0"/>
              <a:t>linguists</a:t>
            </a:r>
            <a:r>
              <a:rPr lang="en-GB" sz="2100" dirty="0"/>
              <a:t>: those who were good at languages (especially as many intercepted messages, once decrypted, would still be written in a foreign language). However, technological changes in that period meant that messages that were being sent seemed to have far more complex ciphers than the ones people were used to – it was obvious that some type of </a:t>
            </a:r>
            <a:r>
              <a:rPr lang="en-GB" sz="2100" b="1" dirty="0"/>
              <a:t>machine</a:t>
            </a:r>
            <a:r>
              <a:rPr lang="en-GB" sz="2100" dirty="0"/>
              <a:t> was also involved to create a cipher. Sinclair decided to start recruiting </a:t>
            </a:r>
            <a:r>
              <a:rPr lang="en-GB" sz="2100" b="1" dirty="0"/>
              <a:t>mathematicians</a:t>
            </a:r>
            <a:r>
              <a:rPr lang="en-GB" sz="2100" dirty="0"/>
              <a:t> as well as linguists to his team.</a:t>
            </a:r>
          </a:p>
        </p:txBody>
      </p:sp>
      <p:sp>
        <p:nvSpPr>
          <p:cNvPr id="3" name="TextBox 2">
            <a:extLst>
              <a:ext uri="{FF2B5EF4-FFF2-40B4-BE49-F238E27FC236}">
                <a16:creationId xmlns:a16="http://schemas.microsoft.com/office/drawing/2014/main" id="{F0355E22-F203-4ADE-8E5A-B680C38C5B2A}"/>
              </a:ext>
            </a:extLst>
          </p:cNvPr>
          <p:cNvSpPr txBox="1"/>
          <p:nvPr/>
        </p:nvSpPr>
        <p:spPr>
          <a:xfrm>
            <a:off x="0" y="132381"/>
            <a:ext cx="9142087" cy="523220"/>
          </a:xfrm>
          <a:prstGeom prst="rect">
            <a:avLst/>
          </a:prstGeom>
          <a:solidFill>
            <a:srgbClr val="FFFF00"/>
          </a:solidFill>
        </p:spPr>
        <p:txBody>
          <a:bodyPr wrap="square" rtlCol="0">
            <a:spAutoFit/>
          </a:bodyPr>
          <a:lstStyle/>
          <a:p>
            <a:r>
              <a:rPr lang="en-GB" sz="2800" dirty="0"/>
              <a:t>What type of impact did codebreaking have in World War II? </a:t>
            </a:r>
          </a:p>
        </p:txBody>
      </p:sp>
    </p:spTree>
    <p:extLst>
      <p:ext uri="{BB962C8B-B14F-4D97-AF65-F5344CB8AC3E}">
        <p14:creationId xmlns:p14="http://schemas.microsoft.com/office/powerpoint/2010/main" val="20867373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E7696BD-7675-4617-ADFB-5DDCEFA66E02}"/>
              </a:ext>
            </a:extLst>
          </p:cNvPr>
          <p:cNvSpPr/>
          <p:nvPr/>
        </p:nvSpPr>
        <p:spPr>
          <a:xfrm>
            <a:off x="308112" y="780087"/>
            <a:ext cx="8627166" cy="5509200"/>
          </a:xfrm>
          <a:prstGeom prst="rect">
            <a:avLst/>
          </a:prstGeom>
        </p:spPr>
        <p:txBody>
          <a:bodyPr wrap="square">
            <a:spAutoFit/>
          </a:bodyPr>
          <a:lstStyle/>
          <a:p>
            <a:r>
              <a:rPr lang="en-GB" sz="2200" dirty="0"/>
              <a:t>In 1938, events across Europe made war look likely again. Sinclair decided that having all his important people  in London might be dangerous,  as London was likely to be attacked from the air in any war, just as it had been during the First World War.  So the government secretly bought  or took over (requisitioned) a number of country houses in the Home Counties around London. </a:t>
            </a:r>
          </a:p>
          <a:p>
            <a:endParaRPr lang="en-GB" sz="2200" dirty="0"/>
          </a:p>
          <a:p>
            <a:r>
              <a:rPr lang="en-GB" sz="2200" dirty="0"/>
              <a:t>One of the key purchases was </a:t>
            </a:r>
            <a:r>
              <a:rPr lang="en-GB" sz="2200" b="1" dirty="0"/>
              <a:t>Bletchley Park </a:t>
            </a:r>
            <a:r>
              <a:rPr lang="en-GB" sz="2200" dirty="0"/>
              <a:t>in the village of Bletchley, Buckinghamshire, just outside London. The site was ideal as it had plenty of space and was very close to a train station from which trains travelled straight into London. The whole of the code and cipher school was transferred to Bletchley in 1938 under the leadership of Alastair Denniston.</a:t>
            </a:r>
          </a:p>
          <a:p>
            <a:endParaRPr lang="en-GB" sz="2200" dirty="0"/>
          </a:p>
          <a:p>
            <a:r>
              <a:rPr lang="en-GB" sz="2200" dirty="0"/>
              <a:t>The challenge facing those working at Bletchley was how to break </a:t>
            </a:r>
            <a:r>
              <a:rPr lang="en-GB" sz="2200" b="1" dirty="0"/>
              <a:t>Enigma...</a:t>
            </a:r>
            <a:r>
              <a:rPr lang="en-GB" sz="2200" dirty="0"/>
              <a:t> </a:t>
            </a:r>
          </a:p>
        </p:txBody>
      </p:sp>
      <p:sp>
        <p:nvSpPr>
          <p:cNvPr id="3" name="Rectangle 2">
            <a:extLst>
              <a:ext uri="{FF2B5EF4-FFF2-40B4-BE49-F238E27FC236}">
                <a16:creationId xmlns:a16="http://schemas.microsoft.com/office/drawing/2014/main" id="{78FB7E55-B6EC-42AF-9491-D7CB71D91358}"/>
              </a:ext>
            </a:extLst>
          </p:cNvPr>
          <p:cNvSpPr/>
          <p:nvPr/>
        </p:nvSpPr>
        <p:spPr>
          <a:xfrm>
            <a:off x="635148" y="6336800"/>
            <a:ext cx="8229600" cy="646331"/>
          </a:xfrm>
          <a:prstGeom prst="rect">
            <a:avLst/>
          </a:prstGeom>
        </p:spPr>
        <p:txBody>
          <a:bodyPr wrap="square">
            <a:spAutoFit/>
          </a:bodyPr>
          <a:lstStyle/>
          <a:p>
            <a:r>
              <a:rPr lang="en-GB" b="1" dirty="0"/>
              <a:t>How Enigma works: </a:t>
            </a:r>
            <a:r>
              <a:rPr lang="en-GB" dirty="0">
                <a:hlinkClick r:id="rId2"/>
              </a:rPr>
              <a:t>http://www.bbc.co.uk/history/code_breaking/#p00chmy6</a:t>
            </a:r>
            <a:endParaRPr lang="en-GB" dirty="0"/>
          </a:p>
          <a:p>
            <a:endParaRPr lang="en-GB" dirty="0"/>
          </a:p>
        </p:txBody>
      </p:sp>
      <p:sp>
        <p:nvSpPr>
          <p:cNvPr id="4" name="TextBox 3">
            <a:extLst>
              <a:ext uri="{FF2B5EF4-FFF2-40B4-BE49-F238E27FC236}">
                <a16:creationId xmlns:a16="http://schemas.microsoft.com/office/drawing/2014/main" id="{C13F0CB3-77B0-42C4-AECC-7D34BE045088}"/>
              </a:ext>
            </a:extLst>
          </p:cNvPr>
          <p:cNvSpPr txBox="1"/>
          <p:nvPr/>
        </p:nvSpPr>
        <p:spPr>
          <a:xfrm>
            <a:off x="0" y="132381"/>
            <a:ext cx="9142087" cy="523220"/>
          </a:xfrm>
          <a:prstGeom prst="rect">
            <a:avLst/>
          </a:prstGeom>
          <a:solidFill>
            <a:srgbClr val="FFFF00"/>
          </a:solidFill>
        </p:spPr>
        <p:txBody>
          <a:bodyPr wrap="square" rtlCol="0">
            <a:spAutoFit/>
          </a:bodyPr>
          <a:lstStyle/>
          <a:p>
            <a:r>
              <a:rPr lang="en-GB" sz="2800" dirty="0"/>
              <a:t>What type of impact did codebreaking have in World War II? </a:t>
            </a:r>
          </a:p>
        </p:txBody>
      </p:sp>
      <p:sp>
        <p:nvSpPr>
          <p:cNvPr id="5" name="TextBox 4">
            <a:extLst>
              <a:ext uri="{FF2B5EF4-FFF2-40B4-BE49-F238E27FC236}">
                <a16:creationId xmlns:a16="http://schemas.microsoft.com/office/drawing/2014/main" id="{062EEF22-2B36-4C55-9015-645E7207FDA2}"/>
              </a:ext>
            </a:extLst>
          </p:cNvPr>
          <p:cNvSpPr txBox="1"/>
          <p:nvPr/>
        </p:nvSpPr>
        <p:spPr>
          <a:xfrm>
            <a:off x="7999087" y="4671391"/>
            <a:ext cx="1083365" cy="769441"/>
          </a:xfrm>
          <a:prstGeom prst="rect">
            <a:avLst/>
          </a:prstGeom>
          <a:noFill/>
        </p:spPr>
        <p:txBody>
          <a:bodyPr wrap="square" rtlCol="0">
            <a:spAutoFit/>
          </a:bodyPr>
          <a:lstStyle/>
          <a:p>
            <a:r>
              <a:rPr lang="en-GB" sz="4400" dirty="0"/>
              <a:t>p.4</a:t>
            </a:r>
          </a:p>
        </p:txBody>
      </p:sp>
    </p:spTree>
    <p:extLst>
      <p:ext uri="{BB962C8B-B14F-4D97-AF65-F5344CB8AC3E}">
        <p14:creationId xmlns:p14="http://schemas.microsoft.com/office/powerpoint/2010/main" val="2947219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EF3C41-F142-4FAF-9081-D3079DA7AB8B}"/>
              </a:ext>
            </a:extLst>
          </p:cNvPr>
          <p:cNvSpPr/>
          <p:nvPr/>
        </p:nvSpPr>
        <p:spPr>
          <a:xfrm>
            <a:off x="2938019" y="1216752"/>
            <a:ext cx="2969787" cy="369332"/>
          </a:xfrm>
          <a:prstGeom prst="rect">
            <a:avLst/>
          </a:prstGeom>
        </p:spPr>
        <p:txBody>
          <a:bodyPr wrap="none">
            <a:spAutoFit/>
          </a:bodyPr>
          <a:lstStyle/>
          <a:p>
            <a:r>
              <a:rPr lang="en-GB" dirty="0"/>
              <a:t>TURING-WELCHMAN BOMBE </a:t>
            </a:r>
          </a:p>
        </p:txBody>
      </p:sp>
      <p:sp>
        <p:nvSpPr>
          <p:cNvPr id="3" name="Rectangle 2">
            <a:extLst>
              <a:ext uri="{FF2B5EF4-FFF2-40B4-BE49-F238E27FC236}">
                <a16:creationId xmlns:a16="http://schemas.microsoft.com/office/drawing/2014/main" id="{D3505D4A-44EC-4AF5-A743-A270C9ADDEFC}"/>
              </a:ext>
            </a:extLst>
          </p:cNvPr>
          <p:cNvSpPr/>
          <p:nvPr/>
        </p:nvSpPr>
        <p:spPr>
          <a:xfrm>
            <a:off x="6810385" y="2928012"/>
            <a:ext cx="1257908" cy="369332"/>
          </a:xfrm>
          <a:prstGeom prst="rect">
            <a:avLst/>
          </a:prstGeom>
        </p:spPr>
        <p:txBody>
          <a:bodyPr wrap="none">
            <a:spAutoFit/>
          </a:bodyPr>
          <a:lstStyle/>
          <a:p>
            <a:r>
              <a:rPr lang="en-GB" dirty="0"/>
              <a:t>Y-STATIONS</a:t>
            </a:r>
          </a:p>
        </p:txBody>
      </p:sp>
      <p:sp>
        <p:nvSpPr>
          <p:cNvPr id="4" name="Rectangle 3">
            <a:extLst>
              <a:ext uri="{FF2B5EF4-FFF2-40B4-BE49-F238E27FC236}">
                <a16:creationId xmlns:a16="http://schemas.microsoft.com/office/drawing/2014/main" id="{862DEB6D-A384-4DF7-BD09-0687837CA2F0}"/>
              </a:ext>
            </a:extLst>
          </p:cNvPr>
          <p:cNvSpPr/>
          <p:nvPr/>
        </p:nvSpPr>
        <p:spPr>
          <a:xfrm>
            <a:off x="6467584" y="4860165"/>
            <a:ext cx="1767535" cy="646331"/>
          </a:xfrm>
          <a:prstGeom prst="rect">
            <a:avLst/>
          </a:prstGeom>
        </p:spPr>
        <p:txBody>
          <a:bodyPr wrap="none">
            <a:spAutoFit/>
          </a:bodyPr>
          <a:lstStyle/>
          <a:p>
            <a:r>
              <a:rPr lang="en-GB" dirty="0"/>
              <a:t>BLETCHLEY-PARK</a:t>
            </a:r>
          </a:p>
          <a:p>
            <a:r>
              <a:rPr lang="en-GB" dirty="0"/>
              <a:t>CODE-BREAKERS</a:t>
            </a:r>
          </a:p>
        </p:txBody>
      </p:sp>
      <p:sp>
        <p:nvSpPr>
          <p:cNvPr id="5" name="Rectangle 4">
            <a:extLst>
              <a:ext uri="{FF2B5EF4-FFF2-40B4-BE49-F238E27FC236}">
                <a16:creationId xmlns:a16="http://schemas.microsoft.com/office/drawing/2014/main" id="{5CCF8AC6-C235-442A-95BF-DB4E3D957979}"/>
              </a:ext>
            </a:extLst>
          </p:cNvPr>
          <p:cNvSpPr/>
          <p:nvPr/>
        </p:nvSpPr>
        <p:spPr>
          <a:xfrm>
            <a:off x="1821526" y="5321830"/>
            <a:ext cx="970137" cy="369332"/>
          </a:xfrm>
          <a:prstGeom prst="rect">
            <a:avLst/>
          </a:prstGeom>
        </p:spPr>
        <p:txBody>
          <a:bodyPr wrap="none">
            <a:spAutoFit/>
          </a:bodyPr>
          <a:lstStyle/>
          <a:p>
            <a:r>
              <a:rPr lang="en-GB" dirty="0"/>
              <a:t>THE RAF</a:t>
            </a:r>
          </a:p>
        </p:txBody>
      </p:sp>
      <p:sp>
        <p:nvSpPr>
          <p:cNvPr id="6" name="Rectangle 5">
            <a:extLst>
              <a:ext uri="{FF2B5EF4-FFF2-40B4-BE49-F238E27FC236}">
                <a16:creationId xmlns:a16="http://schemas.microsoft.com/office/drawing/2014/main" id="{57EFCF17-4D3C-422B-844A-B29A6CF2E405}"/>
              </a:ext>
            </a:extLst>
          </p:cNvPr>
          <p:cNvSpPr/>
          <p:nvPr/>
        </p:nvSpPr>
        <p:spPr>
          <a:xfrm>
            <a:off x="552630" y="2789512"/>
            <a:ext cx="2006447" cy="646331"/>
          </a:xfrm>
          <a:prstGeom prst="rect">
            <a:avLst/>
          </a:prstGeom>
        </p:spPr>
        <p:txBody>
          <a:bodyPr wrap="none">
            <a:spAutoFit/>
          </a:bodyPr>
          <a:lstStyle/>
          <a:p>
            <a:r>
              <a:rPr lang="en-GB" dirty="0"/>
              <a:t>MISINFORMATION/</a:t>
            </a:r>
          </a:p>
          <a:p>
            <a:r>
              <a:rPr lang="en-GB" dirty="0"/>
              <a:t>DECEPTION</a:t>
            </a:r>
          </a:p>
        </p:txBody>
      </p:sp>
      <p:sp>
        <p:nvSpPr>
          <p:cNvPr id="7" name="TextBox 6">
            <a:extLst>
              <a:ext uri="{FF2B5EF4-FFF2-40B4-BE49-F238E27FC236}">
                <a16:creationId xmlns:a16="http://schemas.microsoft.com/office/drawing/2014/main" id="{0ABE0B7F-AE5C-441E-BDEC-513E9A5CDE56}"/>
              </a:ext>
            </a:extLst>
          </p:cNvPr>
          <p:cNvSpPr txBox="1"/>
          <p:nvPr/>
        </p:nvSpPr>
        <p:spPr>
          <a:xfrm>
            <a:off x="3671552" y="2789512"/>
            <a:ext cx="1798982" cy="1200329"/>
          </a:xfrm>
          <a:prstGeom prst="rect">
            <a:avLst/>
          </a:prstGeom>
          <a:noFill/>
          <a:ln>
            <a:solidFill>
              <a:schemeClr val="accent1"/>
            </a:solidFill>
          </a:ln>
        </p:spPr>
        <p:txBody>
          <a:bodyPr wrap="square" rtlCol="0">
            <a:spAutoFit/>
          </a:bodyPr>
          <a:lstStyle/>
          <a:p>
            <a:pPr algn="ctr"/>
            <a:r>
              <a:rPr lang="en-GB" sz="2400" dirty="0"/>
              <a:t>Code-breaking in World War II</a:t>
            </a:r>
          </a:p>
        </p:txBody>
      </p:sp>
      <p:sp>
        <p:nvSpPr>
          <p:cNvPr id="8" name="TextBox 7">
            <a:extLst>
              <a:ext uri="{FF2B5EF4-FFF2-40B4-BE49-F238E27FC236}">
                <a16:creationId xmlns:a16="http://schemas.microsoft.com/office/drawing/2014/main" id="{CCEF10C7-DB7B-4BC5-B020-1E34DA1FCCBB}"/>
              </a:ext>
            </a:extLst>
          </p:cNvPr>
          <p:cNvSpPr txBox="1"/>
          <p:nvPr/>
        </p:nvSpPr>
        <p:spPr>
          <a:xfrm>
            <a:off x="0" y="132381"/>
            <a:ext cx="9142087" cy="523220"/>
          </a:xfrm>
          <a:prstGeom prst="rect">
            <a:avLst/>
          </a:prstGeom>
          <a:solidFill>
            <a:srgbClr val="FFFF00"/>
          </a:solidFill>
        </p:spPr>
        <p:txBody>
          <a:bodyPr wrap="square" rtlCol="0">
            <a:spAutoFit/>
          </a:bodyPr>
          <a:lstStyle/>
          <a:p>
            <a:r>
              <a:rPr lang="en-GB" sz="2800" dirty="0"/>
              <a:t>What type of impact did codebreaking have in World War II? </a:t>
            </a:r>
          </a:p>
        </p:txBody>
      </p:sp>
      <p:sp>
        <p:nvSpPr>
          <p:cNvPr id="10" name="TextBox 9">
            <a:extLst>
              <a:ext uri="{FF2B5EF4-FFF2-40B4-BE49-F238E27FC236}">
                <a16:creationId xmlns:a16="http://schemas.microsoft.com/office/drawing/2014/main" id="{06812DF1-CB29-4DE5-8BCE-82780B66EBF0}"/>
              </a:ext>
            </a:extLst>
          </p:cNvPr>
          <p:cNvSpPr txBox="1"/>
          <p:nvPr/>
        </p:nvSpPr>
        <p:spPr>
          <a:xfrm>
            <a:off x="276383" y="6003234"/>
            <a:ext cx="1949982" cy="769441"/>
          </a:xfrm>
          <a:prstGeom prst="rect">
            <a:avLst/>
          </a:prstGeom>
          <a:noFill/>
        </p:spPr>
        <p:txBody>
          <a:bodyPr wrap="square" rtlCol="0">
            <a:spAutoFit/>
          </a:bodyPr>
          <a:lstStyle/>
          <a:p>
            <a:r>
              <a:rPr lang="en-GB" sz="4400" dirty="0"/>
              <a:t>p.5-7</a:t>
            </a:r>
          </a:p>
        </p:txBody>
      </p:sp>
    </p:spTree>
    <p:extLst>
      <p:ext uri="{BB962C8B-B14F-4D97-AF65-F5344CB8AC3E}">
        <p14:creationId xmlns:p14="http://schemas.microsoft.com/office/powerpoint/2010/main" val="25351685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29323A7-FF40-42EF-BBC4-D779E858A8F2}"/>
              </a:ext>
            </a:extLst>
          </p:cNvPr>
          <p:cNvSpPr/>
          <p:nvPr/>
        </p:nvSpPr>
        <p:spPr>
          <a:xfrm>
            <a:off x="356852" y="958119"/>
            <a:ext cx="8428382" cy="4308872"/>
          </a:xfrm>
          <a:prstGeom prst="rect">
            <a:avLst/>
          </a:prstGeom>
          <a:ln>
            <a:solidFill>
              <a:schemeClr val="accent1"/>
            </a:solidFill>
          </a:ln>
        </p:spPr>
        <p:txBody>
          <a:bodyPr wrap="square">
            <a:spAutoFit/>
          </a:bodyPr>
          <a:lstStyle/>
          <a:p>
            <a:r>
              <a:rPr lang="en-GB" sz="3200" b="1" dirty="0">
                <a:solidFill>
                  <a:srgbClr val="303030"/>
                </a:solidFill>
                <a:latin typeface="Avenir W01"/>
              </a:rPr>
              <a:t>Hut 3 Headlines</a:t>
            </a:r>
          </a:p>
          <a:p>
            <a:endParaRPr lang="en-GB" sz="2200" b="1" dirty="0">
              <a:solidFill>
                <a:srgbClr val="303030"/>
              </a:solidFill>
              <a:latin typeface="Avenir W01"/>
            </a:endParaRPr>
          </a:p>
          <a:p>
            <a:r>
              <a:rPr lang="en-GB" sz="2200" dirty="0">
                <a:solidFill>
                  <a:srgbClr val="303030"/>
                </a:solidFill>
                <a:latin typeface="Avenir W01"/>
              </a:rPr>
              <a:t>‘Ultra’ intelligence reports, produced by Hut 3 at Bletchley Park, were sent daily to Prime Minister Winston Churchill and Allied commanders from May 1941 to May 1945.</a:t>
            </a:r>
          </a:p>
          <a:p>
            <a:endParaRPr lang="en-GB" sz="2200" dirty="0">
              <a:solidFill>
                <a:srgbClr val="303030"/>
              </a:solidFill>
              <a:latin typeface="Avenir W01"/>
            </a:endParaRPr>
          </a:p>
          <a:p>
            <a:r>
              <a:rPr lang="en-GB" sz="2200" dirty="0">
                <a:solidFill>
                  <a:srgbClr val="303030"/>
                </a:solidFill>
                <a:latin typeface="Avenir W01"/>
              </a:rPr>
              <a:t>Hut 3 Section focused on wireless messages intercepted from the German army and air force, deciphering and analysing the information they contained. Particularly important messages were summarised into these ‘Headlines’.</a:t>
            </a:r>
          </a:p>
          <a:p>
            <a:endParaRPr lang="en-GB" sz="2200" dirty="0">
              <a:solidFill>
                <a:srgbClr val="303030"/>
              </a:solidFill>
              <a:latin typeface="Avenir W01"/>
            </a:endParaRPr>
          </a:p>
          <a:p>
            <a:r>
              <a:rPr lang="en-GB" sz="2200" b="1" dirty="0">
                <a:solidFill>
                  <a:srgbClr val="303030"/>
                </a:solidFill>
                <a:latin typeface="Avenir W01"/>
              </a:rPr>
              <a:t>TASK</a:t>
            </a:r>
            <a:r>
              <a:rPr lang="en-GB" sz="2200" dirty="0">
                <a:solidFill>
                  <a:srgbClr val="303030"/>
                </a:solidFill>
                <a:latin typeface="Avenir W01"/>
              </a:rPr>
              <a:t>: Match the message to the explanation</a:t>
            </a:r>
          </a:p>
        </p:txBody>
      </p:sp>
      <p:sp>
        <p:nvSpPr>
          <p:cNvPr id="3" name="TextBox 2">
            <a:extLst>
              <a:ext uri="{FF2B5EF4-FFF2-40B4-BE49-F238E27FC236}">
                <a16:creationId xmlns:a16="http://schemas.microsoft.com/office/drawing/2014/main" id="{23FF5289-28D5-4984-8C56-A4B49CBE1290}"/>
              </a:ext>
            </a:extLst>
          </p:cNvPr>
          <p:cNvSpPr txBox="1"/>
          <p:nvPr/>
        </p:nvSpPr>
        <p:spPr>
          <a:xfrm>
            <a:off x="0" y="122442"/>
            <a:ext cx="9142087" cy="523220"/>
          </a:xfrm>
          <a:prstGeom prst="rect">
            <a:avLst/>
          </a:prstGeom>
          <a:solidFill>
            <a:srgbClr val="FFFF00"/>
          </a:solidFill>
        </p:spPr>
        <p:txBody>
          <a:bodyPr wrap="square" rtlCol="0">
            <a:spAutoFit/>
          </a:bodyPr>
          <a:lstStyle/>
          <a:p>
            <a:r>
              <a:rPr lang="en-GB" sz="2800" dirty="0"/>
              <a:t>What type of impact did codebreaking have in World War II? </a:t>
            </a:r>
          </a:p>
        </p:txBody>
      </p:sp>
    </p:spTree>
    <p:extLst>
      <p:ext uri="{BB962C8B-B14F-4D97-AF65-F5344CB8AC3E}">
        <p14:creationId xmlns:p14="http://schemas.microsoft.com/office/powerpoint/2010/main" val="14474619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www.bletchleypark.org.uk/cms/2018/01/BLEPK_0043_10_101-3.jpg">
            <a:extLst>
              <a:ext uri="{FF2B5EF4-FFF2-40B4-BE49-F238E27FC236}">
                <a16:creationId xmlns:a16="http://schemas.microsoft.com/office/drawing/2014/main" id="{742E03C5-75EE-42FE-8990-3C133BB8B4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870" y="-4752"/>
            <a:ext cx="8796130" cy="6862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08985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9BEC0FD-F743-47AF-AF21-4EF530CAB6CE}"/>
              </a:ext>
            </a:extLst>
          </p:cNvPr>
          <p:cNvSpPr/>
          <p:nvPr/>
        </p:nvSpPr>
        <p:spPr>
          <a:xfrm>
            <a:off x="447261" y="1009975"/>
            <a:ext cx="8458200" cy="1938992"/>
          </a:xfrm>
          <a:prstGeom prst="rect">
            <a:avLst/>
          </a:prstGeom>
          <a:ln>
            <a:solidFill>
              <a:schemeClr val="accent1"/>
            </a:solidFill>
          </a:ln>
        </p:spPr>
        <p:txBody>
          <a:bodyPr wrap="square">
            <a:spAutoFit/>
          </a:bodyPr>
          <a:lstStyle/>
          <a:p>
            <a:r>
              <a:rPr lang="en-GB" sz="2400" dirty="0">
                <a:solidFill>
                  <a:srgbClr val="303030"/>
                </a:solidFill>
                <a:latin typeface="Avenir W01"/>
              </a:rPr>
              <a:t>Field Marshal von Paulus, a lead commander of the German forces in Russia, is captured by this attack in 1943. Two days later Germany surrenders the city. This is a humiliating surrender for Germany, as the city is named after the Russian leader and the German advance was pushed back.</a:t>
            </a:r>
            <a:endParaRPr lang="en-GB" sz="2400" dirty="0"/>
          </a:p>
        </p:txBody>
      </p:sp>
      <p:sp>
        <p:nvSpPr>
          <p:cNvPr id="3" name="TextBox 2">
            <a:extLst>
              <a:ext uri="{FF2B5EF4-FFF2-40B4-BE49-F238E27FC236}">
                <a16:creationId xmlns:a16="http://schemas.microsoft.com/office/drawing/2014/main" id="{005BFB90-D8A5-48C2-8C76-768CF98F896E}"/>
              </a:ext>
            </a:extLst>
          </p:cNvPr>
          <p:cNvSpPr txBox="1"/>
          <p:nvPr/>
        </p:nvSpPr>
        <p:spPr>
          <a:xfrm>
            <a:off x="0" y="122442"/>
            <a:ext cx="9142087" cy="523220"/>
          </a:xfrm>
          <a:prstGeom prst="rect">
            <a:avLst/>
          </a:prstGeom>
          <a:solidFill>
            <a:srgbClr val="FFFF00"/>
          </a:solidFill>
        </p:spPr>
        <p:txBody>
          <a:bodyPr wrap="square" rtlCol="0">
            <a:spAutoFit/>
          </a:bodyPr>
          <a:lstStyle/>
          <a:p>
            <a:r>
              <a:rPr lang="en-GB" sz="2800" dirty="0"/>
              <a:t>What type of impact did codebreaking have in World War II? </a:t>
            </a:r>
          </a:p>
        </p:txBody>
      </p:sp>
    </p:spTree>
    <p:extLst>
      <p:ext uri="{BB962C8B-B14F-4D97-AF65-F5344CB8AC3E}">
        <p14:creationId xmlns:p14="http://schemas.microsoft.com/office/powerpoint/2010/main" val="42540164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www.bletchleypark.org.uk/cms/2018/01/BLEPK_0043_35_49-3.jpg">
            <a:extLst>
              <a:ext uri="{FF2B5EF4-FFF2-40B4-BE49-F238E27FC236}">
                <a16:creationId xmlns:a16="http://schemas.microsoft.com/office/drawing/2014/main" id="{05896B78-08F6-4DA3-A412-9395018250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3172" y="0"/>
            <a:ext cx="5541480" cy="6833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28412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84D4BB-3554-40E4-936B-F1EFA8B1D484}"/>
              </a:ext>
            </a:extLst>
          </p:cNvPr>
          <p:cNvSpPr/>
          <p:nvPr/>
        </p:nvSpPr>
        <p:spPr>
          <a:xfrm>
            <a:off x="437322" y="1198819"/>
            <a:ext cx="8458200" cy="1384995"/>
          </a:xfrm>
          <a:prstGeom prst="rect">
            <a:avLst/>
          </a:prstGeom>
          <a:ln>
            <a:solidFill>
              <a:schemeClr val="accent1"/>
            </a:solidFill>
          </a:ln>
        </p:spPr>
        <p:txBody>
          <a:bodyPr wrap="square">
            <a:spAutoFit/>
          </a:bodyPr>
          <a:lstStyle/>
          <a:p>
            <a:r>
              <a:rPr lang="en-GB" sz="2800" dirty="0"/>
              <a:t>Germany notices the D-Day landings in northern France in June 1944 but little realises that they will lay the foundations of the Allied victory on the Western Front.</a:t>
            </a:r>
            <a:endParaRPr lang="en-GB" sz="3600" b="1" dirty="0"/>
          </a:p>
        </p:txBody>
      </p:sp>
      <p:sp>
        <p:nvSpPr>
          <p:cNvPr id="3" name="TextBox 2">
            <a:extLst>
              <a:ext uri="{FF2B5EF4-FFF2-40B4-BE49-F238E27FC236}">
                <a16:creationId xmlns:a16="http://schemas.microsoft.com/office/drawing/2014/main" id="{6987E085-DFFF-41B0-BD5E-208C697EDFF8}"/>
              </a:ext>
            </a:extLst>
          </p:cNvPr>
          <p:cNvSpPr txBox="1"/>
          <p:nvPr/>
        </p:nvSpPr>
        <p:spPr>
          <a:xfrm>
            <a:off x="0" y="122442"/>
            <a:ext cx="9142087" cy="523220"/>
          </a:xfrm>
          <a:prstGeom prst="rect">
            <a:avLst/>
          </a:prstGeom>
          <a:solidFill>
            <a:srgbClr val="FFFF00"/>
          </a:solidFill>
        </p:spPr>
        <p:txBody>
          <a:bodyPr wrap="square" rtlCol="0">
            <a:spAutoFit/>
          </a:bodyPr>
          <a:lstStyle/>
          <a:p>
            <a:r>
              <a:rPr lang="en-GB" sz="2800" dirty="0"/>
              <a:t>What type of impact did codebreaking have in World War II? </a:t>
            </a:r>
          </a:p>
        </p:txBody>
      </p:sp>
    </p:spTree>
    <p:extLst>
      <p:ext uri="{BB962C8B-B14F-4D97-AF65-F5344CB8AC3E}">
        <p14:creationId xmlns:p14="http://schemas.microsoft.com/office/powerpoint/2010/main" val="11240509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www.bletchleypark.org.uk/cms/2018/01/BLEPK_0043_36_298-3.jpg">
            <a:extLst>
              <a:ext uri="{FF2B5EF4-FFF2-40B4-BE49-F238E27FC236}">
                <a16:creationId xmlns:a16="http://schemas.microsoft.com/office/drawing/2014/main" id="{73107468-1BCD-4E1E-9093-8285C0948D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558" y="-1568"/>
            <a:ext cx="8671269" cy="6859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36487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861719-B143-4644-8866-C86DC549B074}"/>
              </a:ext>
            </a:extLst>
          </p:cNvPr>
          <p:cNvSpPr/>
          <p:nvPr/>
        </p:nvSpPr>
        <p:spPr>
          <a:xfrm>
            <a:off x="437322" y="1000036"/>
            <a:ext cx="8458200" cy="1200329"/>
          </a:xfrm>
          <a:prstGeom prst="rect">
            <a:avLst/>
          </a:prstGeom>
          <a:ln>
            <a:solidFill>
              <a:schemeClr val="accent1"/>
            </a:solidFill>
          </a:ln>
        </p:spPr>
        <p:txBody>
          <a:bodyPr wrap="square">
            <a:spAutoFit/>
          </a:bodyPr>
          <a:lstStyle/>
          <a:p>
            <a:r>
              <a:rPr lang="en-GB" sz="2400" dirty="0"/>
              <a:t>Field Marshal Rommel orders booby traps to be laid to impede the advancement of Allied forces into German-held territory in June 1944.</a:t>
            </a:r>
            <a:endParaRPr lang="en-GB" sz="3200" dirty="0"/>
          </a:p>
        </p:txBody>
      </p:sp>
      <p:sp>
        <p:nvSpPr>
          <p:cNvPr id="3" name="TextBox 2">
            <a:extLst>
              <a:ext uri="{FF2B5EF4-FFF2-40B4-BE49-F238E27FC236}">
                <a16:creationId xmlns:a16="http://schemas.microsoft.com/office/drawing/2014/main" id="{0F626D1E-F1DA-47DE-A457-FC88BE3D8DBD}"/>
              </a:ext>
            </a:extLst>
          </p:cNvPr>
          <p:cNvSpPr txBox="1"/>
          <p:nvPr/>
        </p:nvSpPr>
        <p:spPr>
          <a:xfrm>
            <a:off x="0" y="122442"/>
            <a:ext cx="9142087" cy="523220"/>
          </a:xfrm>
          <a:prstGeom prst="rect">
            <a:avLst/>
          </a:prstGeom>
          <a:solidFill>
            <a:srgbClr val="FFFF00"/>
          </a:solidFill>
        </p:spPr>
        <p:txBody>
          <a:bodyPr wrap="square" rtlCol="0">
            <a:spAutoFit/>
          </a:bodyPr>
          <a:lstStyle/>
          <a:p>
            <a:r>
              <a:rPr lang="en-GB" sz="2800" dirty="0"/>
              <a:t>What type of impact did codebreaking have in World War II? </a:t>
            </a:r>
          </a:p>
        </p:txBody>
      </p:sp>
    </p:spTree>
    <p:extLst>
      <p:ext uri="{BB962C8B-B14F-4D97-AF65-F5344CB8AC3E}">
        <p14:creationId xmlns:p14="http://schemas.microsoft.com/office/powerpoint/2010/main" val="9372321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www.bletchleypark.org.uk/cms/2018/01/BLEPK_0043_39_267-3.jpg">
            <a:extLst>
              <a:ext uri="{FF2B5EF4-FFF2-40B4-BE49-F238E27FC236}">
                <a16:creationId xmlns:a16="http://schemas.microsoft.com/office/drawing/2014/main" id="{2DD6DED7-724D-4CAC-9053-2BE77F5802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930" y="0"/>
            <a:ext cx="857590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79443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0B8BFC-DAF1-4C28-9CA1-37371FE39572}"/>
              </a:ext>
            </a:extLst>
          </p:cNvPr>
          <p:cNvSpPr/>
          <p:nvPr/>
        </p:nvSpPr>
        <p:spPr>
          <a:xfrm>
            <a:off x="447261" y="1029854"/>
            <a:ext cx="8458200" cy="1200329"/>
          </a:xfrm>
          <a:prstGeom prst="rect">
            <a:avLst/>
          </a:prstGeom>
          <a:ln>
            <a:solidFill>
              <a:schemeClr val="accent1"/>
            </a:solidFill>
          </a:ln>
        </p:spPr>
        <p:txBody>
          <a:bodyPr wrap="square">
            <a:spAutoFit/>
          </a:bodyPr>
          <a:lstStyle/>
          <a:p>
            <a:r>
              <a:rPr lang="en-GB" sz="2400" dirty="0"/>
              <a:t> Operation Valkyrie, 24 July 1944: The 20 July Plot by senior German Army officers to assassinate Adolf Hitler in a bomb attack has failed.</a:t>
            </a:r>
            <a:endParaRPr lang="en-GB" sz="4000" dirty="0"/>
          </a:p>
        </p:txBody>
      </p:sp>
      <p:sp>
        <p:nvSpPr>
          <p:cNvPr id="3" name="TextBox 2">
            <a:extLst>
              <a:ext uri="{FF2B5EF4-FFF2-40B4-BE49-F238E27FC236}">
                <a16:creationId xmlns:a16="http://schemas.microsoft.com/office/drawing/2014/main" id="{810A02CC-4C7A-45BC-9CF2-576C515A1E9A}"/>
              </a:ext>
            </a:extLst>
          </p:cNvPr>
          <p:cNvSpPr txBox="1"/>
          <p:nvPr/>
        </p:nvSpPr>
        <p:spPr>
          <a:xfrm>
            <a:off x="0" y="122442"/>
            <a:ext cx="9142087" cy="523220"/>
          </a:xfrm>
          <a:prstGeom prst="rect">
            <a:avLst/>
          </a:prstGeom>
          <a:solidFill>
            <a:srgbClr val="FFFF00"/>
          </a:solidFill>
        </p:spPr>
        <p:txBody>
          <a:bodyPr wrap="square" rtlCol="0">
            <a:spAutoFit/>
          </a:bodyPr>
          <a:lstStyle/>
          <a:p>
            <a:r>
              <a:rPr lang="en-GB" sz="2800" dirty="0"/>
              <a:t>What type of impact did codebreaking have in World War II? </a:t>
            </a:r>
          </a:p>
        </p:txBody>
      </p:sp>
    </p:spTree>
    <p:extLst>
      <p:ext uri="{BB962C8B-B14F-4D97-AF65-F5344CB8AC3E}">
        <p14:creationId xmlns:p14="http://schemas.microsoft.com/office/powerpoint/2010/main" val="30222967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s://www.bletchleypark.org.uk/cms/2018/01/BLEPK_0043_39_253-3.jpg">
            <a:extLst>
              <a:ext uri="{FF2B5EF4-FFF2-40B4-BE49-F238E27FC236}">
                <a16:creationId xmlns:a16="http://schemas.microsoft.com/office/drawing/2014/main" id="{DFC91599-DD2A-45B8-9AB1-9F82789EA1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483" y="0"/>
            <a:ext cx="866201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8750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E3749B-4E8F-44B3-AEEF-5B529AFF5C28}"/>
              </a:ext>
            </a:extLst>
          </p:cNvPr>
          <p:cNvSpPr/>
          <p:nvPr/>
        </p:nvSpPr>
        <p:spPr>
          <a:xfrm>
            <a:off x="437321" y="1000036"/>
            <a:ext cx="8458200" cy="1815882"/>
          </a:xfrm>
          <a:prstGeom prst="rect">
            <a:avLst/>
          </a:prstGeom>
          <a:ln>
            <a:solidFill>
              <a:schemeClr val="accent1"/>
            </a:solidFill>
          </a:ln>
        </p:spPr>
        <p:txBody>
          <a:bodyPr wrap="square">
            <a:spAutoFit/>
          </a:bodyPr>
          <a:lstStyle/>
          <a:p>
            <a:r>
              <a:rPr lang="en-GB" sz="2800" dirty="0"/>
              <a:t>The air war, 25 July 1944. The Germans are using electronic devices to deceive the Allies’ aircraft recognition apparatus, disguising their aircraft as friendly.</a:t>
            </a:r>
            <a:endParaRPr lang="en-GB" sz="5400" dirty="0"/>
          </a:p>
        </p:txBody>
      </p:sp>
      <p:sp>
        <p:nvSpPr>
          <p:cNvPr id="3" name="TextBox 2">
            <a:extLst>
              <a:ext uri="{FF2B5EF4-FFF2-40B4-BE49-F238E27FC236}">
                <a16:creationId xmlns:a16="http://schemas.microsoft.com/office/drawing/2014/main" id="{5E3DCEE4-7EE7-4434-8A60-65B62769729E}"/>
              </a:ext>
            </a:extLst>
          </p:cNvPr>
          <p:cNvSpPr txBox="1"/>
          <p:nvPr/>
        </p:nvSpPr>
        <p:spPr>
          <a:xfrm>
            <a:off x="0" y="122442"/>
            <a:ext cx="9142087" cy="523220"/>
          </a:xfrm>
          <a:prstGeom prst="rect">
            <a:avLst/>
          </a:prstGeom>
          <a:solidFill>
            <a:srgbClr val="FFFF00"/>
          </a:solidFill>
        </p:spPr>
        <p:txBody>
          <a:bodyPr wrap="square" rtlCol="0">
            <a:spAutoFit/>
          </a:bodyPr>
          <a:lstStyle/>
          <a:p>
            <a:r>
              <a:rPr lang="en-GB" sz="2800" dirty="0"/>
              <a:t>What type of impact did codebreaking have in World War II? </a:t>
            </a:r>
          </a:p>
        </p:txBody>
      </p:sp>
    </p:spTree>
    <p:extLst>
      <p:ext uri="{BB962C8B-B14F-4D97-AF65-F5344CB8AC3E}">
        <p14:creationId xmlns:p14="http://schemas.microsoft.com/office/powerpoint/2010/main" val="42094292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www.bletchleypark.org.uk/cms/2018/01/BLEPK_0043_39_149-3.jpg">
            <a:extLst>
              <a:ext uri="{FF2B5EF4-FFF2-40B4-BE49-F238E27FC236}">
                <a16:creationId xmlns:a16="http://schemas.microsoft.com/office/drawing/2014/main" id="{3512ACFE-B35B-4AE6-9A00-2671AE75C8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842" y="0"/>
            <a:ext cx="8655740" cy="6842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37463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635AB7-CA76-4F6B-9378-4C4929B9280E}"/>
              </a:ext>
            </a:extLst>
          </p:cNvPr>
          <p:cNvSpPr/>
          <p:nvPr/>
        </p:nvSpPr>
        <p:spPr>
          <a:xfrm>
            <a:off x="421456" y="1079550"/>
            <a:ext cx="8299174" cy="2246769"/>
          </a:xfrm>
          <a:prstGeom prst="rect">
            <a:avLst/>
          </a:prstGeom>
          <a:ln>
            <a:solidFill>
              <a:schemeClr val="accent1"/>
            </a:solidFill>
          </a:ln>
        </p:spPr>
        <p:txBody>
          <a:bodyPr wrap="square">
            <a:spAutoFit/>
          </a:bodyPr>
          <a:lstStyle/>
          <a:p>
            <a:r>
              <a:rPr lang="en-GB" sz="2800" dirty="0"/>
              <a:t>The Red army is advancing towards German-occupied Riga, the Latvian capital city, in late July 1944. The German army attempts to stimulate maximum engagement of its troops in an attempt to maintain control of the city.</a:t>
            </a:r>
            <a:endParaRPr lang="en-GB" sz="5400" dirty="0"/>
          </a:p>
        </p:txBody>
      </p:sp>
      <p:sp>
        <p:nvSpPr>
          <p:cNvPr id="3" name="TextBox 2">
            <a:extLst>
              <a:ext uri="{FF2B5EF4-FFF2-40B4-BE49-F238E27FC236}">
                <a16:creationId xmlns:a16="http://schemas.microsoft.com/office/drawing/2014/main" id="{5C555857-C087-407F-8D98-B689E6839070}"/>
              </a:ext>
            </a:extLst>
          </p:cNvPr>
          <p:cNvSpPr txBox="1"/>
          <p:nvPr/>
        </p:nvSpPr>
        <p:spPr>
          <a:xfrm>
            <a:off x="0" y="122442"/>
            <a:ext cx="9142087" cy="523220"/>
          </a:xfrm>
          <a:prstGeom prst="rect">
            <a:avLst/>
          </a:prstGeom>
          <a:solidFill>
            <a:srgbClr val="FFFF00"/>
          </a:solidFill>
        </p:spPr>
        <p:txBody>
          <a:bodyPr wrap="square" rtlCol="0">
            <a:spAutoFit/>
          </a:bodyPr>
          <a:lstStyle/>
          <a:p>
            <a:r>
              <a:rPr lang="en-GB" sz="2800" dirty="0"/>
              <a:t>What type of impact did codebreaking have in World War II? </a:t>
            </a:r>
          </a:p>
        </p:txBody>
      </p:sp>
    </p:spTree>
    <p:extLst>
      <p:ext uri="{BB962C8B-B14F-4D97-AF65-F5344CB8AC3E}">
        <p14:creationId xmlns:p14="http://schemas.microsoft.com/office/powerpoint/2010/main" val="28375945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www.bletchleypark.org.uk/cms/2018/01/BLEPK_0043_40_185-3.jpg">
            <a:extLst>
              <a:ext uri="{FF2B5EF4-FFF2-40B4-BE49-F238E27FC236}">
                <a16:creationId xmlns:a16="http://schemas.microsoft.com/office/drawing/2014/main" id="{6706E176-CE06-46AA-9FCA-BC59FD0100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925" y="0"/>
            <a:ext cx="8333753" cy="6831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346610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663361-42A4-448D-AF79-7E14C79D15DD}"/>
              </a:ext>
            </a:extLst>
          </p:cNvPr>
          <p:cNvSpPr/>
          <p:nvPr/>
        </p:nvSpPr>
        <p:spPr>
          <a:xfrm>
            <a:off x="447261" y="1308149"/>
            <a:ext cx="8458200" cy="1200329"/>
          </a:xfrm>
          <a:prstGeom prst="rect">
            <a:avLst/>
          </a:prstGeom>
          <a:ln>
            <a:solidFill>
              <a:schemeClr val="accent1"/>
            </a:solidFill>
          </a:ln>
        </p:spPr>
        <p:txBody>
          <a:bodyPr wrap="square">
            <a:spAutoFit/>
          </a:bodyPr>
          <a:lstStyle/>
          <a:p>
            <a:r>
              <a:rPr lang="en-GB" sz="2400" dirty="0"/>
              <a:t>German Home Front, 15 August 1944. Germany is so desperately short of manpower that it begins to conscript men aged between 55 and 60.</a:t>
            </a:r>
            <a:endParaRPr lang="en-GB" sz="6600" dirty="0"/>
          </a:p>
        </p:txBody>
      </p:sp>
      <p:sp>
        <p:nvSpPr>
          <p:cNvPr id="3" name="TextBox 2">
            <a:extLst>
              <a:ext uri="{FF2B5EF4-FFF2-40B4-BE49-F238E27FC236}">
                <a16:creationId xmlns:a16="http://schemas.microsoft.com/office/drawing/2014/main" id="{E0C3EA48-3785-41C5-8EAF-25DB6CD7503E}"/>
              </a:ext>
            </a:extLst>
          </p:cNvPr>
          <p:cNvSpPr txBox="1"/>
          <p:nvPr/>
        </p:nvSpPr>
        <p:spPr>
          <a:xfrm>
            <a:off x="0" y="122442"/>
            <a:ext cx="9142087" cy="523220"/>
          </a:xfrm>
          <a:prstGeom prst="rect">
            <a:avLst/>
          </a:prstGeom>
          <a:solidFill>
            <a:srgbClr val="FFFF00"/>
          </a:solidFill>
        </p:spPr>
        <p:txBody>
          <a:bodyPr wrap="square" rtlCol="0">
            <a:spAutoFit/>
          </a:bodyPr>
          <a:lstStyle/>
          <a:p>
            <a:r>
              <a:rPr lang="en-GB" sz="2800" dirty="0"/>
              <a:t>What type of impact did codebreaking have in World War II? </a:t>
            </a:r>
          </a:p>
        </p:txBody>
      </p:sp>
    </p:spTree>
    <p:extLst>
      <p:ext uri="{BB962C8B-B14F-4D97-AF65-F5344CB8AC3E}">
        <p14:creationId xmlns:p14="http://schemas.microsoft.com/office/powerpoint/2010/main" val="23610498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15467FD0-CFED-4EFC-A6C7-61E3814D2002}"/>
              </a:ext>
            </a:extLst>
          </p:cNvPr>
          <p:cNvSpPr txBox="1"/>
          <p:nvPr/>
        </p:nvSpPr>
        <p:spPr>
          <a:xfrm>
            <a:off x="0" y="142320"/>
            <a:ext cx="9142087" cy="523220"/>
          </a:xfrm>
          <a:prstGeom prst="rect">
            <a:avLst/>
          </a:prstGeom>
          <a:solidFill>
            <a:srgbClr val="FFFF00"/>
          </a:solidFill>
        </p:spPr>
        <p:txBody>
          <a:bodyPr wrap="square" rtlCol="0">
            <a:spAutoFit/>
          </a:bodyPr>
          <a:lstStyle/>
          <a:p>
            <a:r>
              <a:rPr lang="en-GB" sz="2800" dirty="0"/>
              <a:t>What type of impact did codebreaking have in World War II? </a:t>
            </a:r>
          </a:p>
        </p:txBody>
      </p:sp>
      <p:sp>
        <p:nvSpPr>
          <p:cNvPr id="49" name="Content Placeholder 4">
            <a:extLst>
              <a:ext uri="{FF2B5EF4-FFF2-40B4-BE49-F238E27FC236}">
                <a16:creationId xmlns:a16="http://schemas.microsoft.com/office/drawing/2014/main" id="{1A92BD59-D93E-4ECA-9A79-7FCDE8B7DA1E}"/>
              </a:ext>
            </a:extLst>
          </p:cNvPr>
          <p:cNvSpPr>
            <a:spLocks noGrp="1"/>
          </p:cNvSpPr>
          <p:nvPr>
            <p:ph sz="half" idx="1"/>
          </p:nvPr>
        </p:nvSpPr>
        <p:spPr>
          <a:xfrm>
            <a:off x="397667" y="1134526"/>
            <a:ext cx="4038600" cy="1066800"/>
          </a:xfrm>
          <a:solidFill>
            <a:srgbClr val="CCECFF"/>
          </a:solidFill>
        </p:spPr>
        <p:txBody>
          <a:bodyPr/>
          <a:lstStyle/>
          <a:p>
            <a:pPr marL="0" indent="0">
              <a:buNone/>
            </a:pPr>
            <a:r>
              <a:rPr lang="en-GB" dirty="0"/>
              <a:t>Consequences for Britain and her allies</a:t>
            </a:r>
          </a:p>
        </p:txBody>
      </p:sp>
      <p:sp>
        <p:nvSpPr>
          <p:cNvPr id="50" name="Content Placeholder 5">
            <a:extLst>
              <a:ext uri="{FF2B5EF4-FFF2-40B4-BE49-F238E27FC236}">
                <a16:creationId xmlns:a16="http://schemas.microsoft.com/office/drawing/2014/main" id="{DE29B5F8-D533-473A-8727-EF83390A5AF4}"/>
              </a:ext>
            </a:extLst>
          </p:cNvPr>
          <p:cNvSpPr txBox="1">
            <a:spLocks/>
          </p:cNvSpPr>
          <p:nvPr/>
        </p:nvSpPr>
        <p:spPr>
          <a:xfrm>
            <a:off x="4606729" y="1134527"/>
            <a:ext cx="4038600" cy="1066799"/>
          </a:xfrm>
          <a:prstGeom prst="rect">
            <a:avLst/>
          </a:prstGeom>
          <a:solidFill>
            <a:srgbClr val="FFCCFF"/>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Consequences for Germany </a:t>
            </a:r>
          </a:p>
        </p:txBody>
      </p:sp>
      <p:sp>
        <p:nvSpPr>
          <p:cNvPr id="51" name="TextBox 50">
            <a:extLst>
              <a:ext uri="{FF2B5EF4-FFF2-40B4-BE49-F238E27FC236}">
                <a16:creationId xmlns:a16="http://schemas.microsoft.com/office/drawing/2014/main" id="{9BAA118F-FE6F-423D-9E98-44EC7771BE92}"/>
              </a:ext>
            </a:extLst>
          </p:cNvPr>
          <p:cNvSpPr txBox="1"/>
          <p:nvPr/>
        </p:nvSpPr>
        <p:spPr>
          <a:xfrm>
            <a:off x="132674" y="2456795"/>
            <a:ext cx="8802604" cy="3970318"/>
          </a:xfrm>
          <a:prstGeom prst="rect">
            <a:avLst/>
          </a:prstGeom>
          <a:noFill/>
          <a:ln w="38100">
            <a:solidFill>
              <a:schemeClr val="tx1"/>
            </a:solidFill>
          </a:ln>
        </p:spPr>
        <p:txBody>
          <a:bodyPr wrap="square" rtlCol="0">
            <a:spAutoFit/>
          </a:bodyPr>
          <a:lstStyle/>
          <a:p>
            <a:r>
              <a:rPr lang="en-GB" sz="2800" dirty="0">
                <a:solidFill>
                  <a:prstClr val="black"/>
                </a:solidFill>
              </a:rPr>
              <a:t>Helpful		Damaging		Peaceful         Centralising</a:t>
            </a:r>
          </a:p>
          <a:p>
            <a:endParaRPr lang="en-GB" sz="2800" dirty="0">
              <a:solidFill>
                <a:prstClr val="black"/>
              </a:solidFill>
            </a:endParaRPr>
          </a:p>
          <a:p>
            <a:r>
              <a:rPr lang="en-GB" sz="2800" dirty="0">
                <a:solidFill>
                  <a:prstClr val="black"/>
                </a:solidFill>
              </a:rPr>
              <a:t>Extreme		Upsetting		Beneficial       Instructive</a:t>
            </a:r>
          </a:p>
          <a:p>
            <a:endParaRPr lang="en-GB" sz="2800" dirty="0">
              <a:solidFill>
                <a:prstClr val="black"/>
              </a:solidFill>
            </a:endParaRPr>
          </a:p>
          <a:p>
            <a:r>
              <a:rPr lang="en-GB" sz="2800" dirty="0">
                <a:solidFill>
                  <a:prstClr val="black"/>
                </a:solidFill>
              </a:rPr>
              <a:t>Mild			Immediate		Subtle             Confusing</a:t>
            </a:r>
          </a:p>
          <a:p>
            <a:endParaRPr lang="en-GB" sz="2800" dirty="0">
              <a:solidFill>
                <a:prstClr val="black"/>
              </a:solidFill>
            </a:endParaRPr>
          </a:p>
          <a:p>
            <a:r>
              <a:rPr lang="en-GB" sz="2800" dirty="0">
                <a:solidFill>
                  <a:prstClr val="black"/>
                </a:solidFill>
              </a:rPr>
              <a:t>Far-Reaching	Violent		Multi-faceted      Muddling</a:t>
            </a:r>
          </a:p>
          <a:p>
            <a:endParaRPr lang="en-GB" sz="2800" dirty="0">
              <a:solidFill>
                <a:prstClr val="black"/>
              </a:solidFill>
            </a:endParaRPr>
          </a:p>
          <a:p>
            <a:r>
              <a:rPr lang="en-GB" sz="2800" dirty="0">
                <a:solidFill>
                  <a:prstClr val="black"/>
                </a:solidFill>
              </a:rPr>
              <a:t>Undermining	Strengthening	Unifying        Destabilising</a:t>
            </a:r>
          </a:p>
        </p:txBody>
      </p:sp>
    </p:spTree>
    <p:extLst>
      <p:ext uri="{BB962C8B-B14F-4D97-AF65-F5344CB8AC3E}">
        <p14:creationId xmlns:p14="http://schemas.microsoft.com/office/powerpoint/2010/main" val="131635003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05350-88C8-446D-97AE-8DDE1C55797E}"/>
              </a:ext>
            </a:extLst>
          </p:cNvPr>
          <p:cNvSpPr>
            <a:spLocks noGrp="1"/>
          </p:cNvSpPr>
          <p:nvPr>
            <p:ph type="title"/>
          </p:nvPr>
        </p:nvSpPr>
        <p:spPr>
          <a:xfrm>
            <a:off x="161511" y="305491"/>
            <a:ext cx="7886700" cy="489639"/>
          </a:xfrm>
        </p:spPr>
        <p:txBody>
          <a:bodyPr>
            <a:normAutofit fontScale="90000"/>
          </a:bodyPr>
          <a:lstStyle/>
          <a:p>
            <a:r>
              <a:rPr lang="en-GB" dirty="0"/>
              <a:t>And on…</a:t>
            </a:r>
          </a:p>
        </p:txBody>
      </p:sp>
      <p:pic>
        <p:nvPicPr>
          <p:cNvPr id="4" name="Picture 3">
            <a:extLst>
              <a:ext uri="{FF2B5EF4-FFF2-40B4-BE49-F238E27FC236}">
                <a16:creationId xmlns:a16="http://schemas.microsoft.com/office/drawing/2014/main" id="{3AD3BFA3-9600-484E-B1E5-642CFB074726}"/>
              </a:ext>
            </a:extLst>
          </p:cNvPr>
          <p:cNvPicPr>
            <a:picLocks noChangeAspect="1"/>
          </p:cNvPicPr>
          <p:nvPr/>
        </p:nvPicPr>
        <p:blipFill rotWithShape="1">
          <a:blip r:embed="rId2"/>
          <a:srcRect l="28913" t="8840" r="29892" b="15411"/>
          <a:stretch/>
        </p:blipFill>
        <p:spPr>
          <a:xfrm>
            <a:off x="2513435" y="0"/>
            <a:ext cx="6630566" cy="6858000"/>
          </a:xfrm>
          <a:prstGeom prst="rect">
            <a:avLst/>
          </a:prstGeom>
        </p:spPr>
      </p:pic>
    </p:spTree>
    <p:extLst>
      <p:ext uri="{BB962C8B-B14F-4D97-AF65-F5344CB8AC3E}">
        <p14:creationId xmlns:p14="http://schemas.microsoft.com/office/powerpoint/2010/main" val="40685625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B555E-7410-4319-B8D8-702BC8838710}"/>
              </a:ext>
            </a:extLst>
          </p:cNvPr>
          <p:cNvSpPr>
            <a:spLocks noGrp="1"/>
          </p:cNvSpPr>
          <p:nvPr>
            <p:ph type="ctrTitle"/>
          </p:nvPr>
        </p:nvSpPr>
        <p:spPr>
          <a:xfrm>
            <a:off x="218661" y="138389"/>
            <a:ext cx="8547652" cy="1104002"/>
          </a:xfrm>
        </p:spPr>
        <p:txBody>
          <a:bodyPr>
            <a:normAutofit/>
          </a:bodyPr>
          <a:lstStyle/>
          <a:p>
            <a:r>
              <a:rPr lang="en-GB" sz="6600" b="1" dirty="0"/>
              <a:t>Electronic resources</a:t>
            </a:r>
          </a:p>
        </p:txBody>
      </p:sp>
      <p:sp>
        <p:nvSpPr>
          <p:cNvPr id="4" name="Title 1">
            <a:extLst>
              <a:ext uri="{FF2B5EF4-FFF2-40B4-BE49-F238E27FC236}">
                <a16:creationId xmlns:a16="http://schemas.microsoft.com/office/drawing/2014/main" id="{547A1DCA-02E3-4935-B5C2-938758B672AA}"/>
              </a:ext>
            </a:extLst>
          </p:cNvPr>
          <p:cNvSpPr txBox="1">
            <a:spLocks/>
          </p:cNvSpPr>
          <p:nvPr/>
        </p:nvSpPr>
        <p:spPr>
          <a:xfrm>
            <a:off x="516835" y="5797067"/>
            <a:ext cx="7772400" cy="95491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dirty="0"/>
              <a:t>www.lobworth.com</a:t>
            </a:r>
          </a:p>
        </p:txBody>
      </p:sp>
      <p:pic>
        <p:nvPicPr>
          <p:cNvPr id="5" name="Picture 4">
            <a:extLst>
              <a:ext uri="{FF2B5EF4-FFF2-40B4-BE49-F238E27FC236}">
                <a16:creationId xmlns:a16="http://schemas.microsoft.com/office/drawing/2014/main" id="{9D809A87-F35B-450D-BA1E-B21B94230C0A}"/>
              </a:ext>
            </a:extLst>
          </p:cNvPr>
          <p:cNvPicPr>
            <a:picLocks noChangeAspect="1"/>
          </p:cNvPicPr>
          <p:nvPr/>
        </p:nvPicPr>
        <p:blipFill rotWithShape="1">
          <a:blip r:embed="rId2"/>
          <a:srcRect t="14693" b="61731"/>
          <a:stretch/>
        </p:blipFill>
        <p:spPr>
          <a:xfrm>
            <a:off x="0" y="4214192"/>
            <a:ext cx="9144000" cy="1212573"/>
          </a:xfrm>
          <a:prstGeom prst="rect">
            <a:avLst/>
          </a:prstGeom>
        </p:spPr>
      </p:pic>
      <p:sp>
        <p:nvSpPr>
          <p:cNvPr id="6" name="Title 1">
            <a:extLst>
              <a:ext uri="{FF2B5EF4-FFF2-40B4-BE49-F238E27FC236}">
                <a16:creationId xmlns:a16="http://schemas.microsoft.com/office/drawing/2014/main" id="{4F668C3F-C546-4B31-8C2B-CD0B88F92AC5}"/>
              </a:ext>
            </a:extLst>
          </p:cNvPr>
          <p:cNvSpPr txBox="1">
            <a:spLocks/>
          </p:cNvSpPr>
          <p:nvPr/>
        </p:nvSpPr>
        <p:spPr>
          <a:xfrm>
            <a:off x="0" y="2845527"/>
            <a:ext cx="9034669" cy="95491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dirty="0"/>
              <a:t>www.raf100schools.org.uk/</a:t>
            </a:r>
          </a:p>
        </p:txBody>
      </p:sp>
      <p:pic>
        <p:nvPicPr>
          <p:cNvPr id="7" name="Picture 6">
            <a:extLst>
              <a:ext uri="{FF2B5EF4-FFF2-40B4-BE49-F238E27FC236}">
                <a16:creationId xmlns:a16="http://schemas.microsoft.com/office/drawing/2014/main" id="{00F3DC4D-42B3-438B-A9E1-6B09AF63DEB0}"/>
              </a:ext>
            </a:extLst>
          </p:cNvPr>
          <p:cNvPicPr>
            <a:picLocks noChangeAspect="1"/>
          </p:cNvPicPr>
          <p:nvPr/>
        </p:nvPicPr>
        <p:blipFill rotWithShape="1">
          <a:blip r:embed="rId3"/>
          <a:srcRect t="9420" b="72415"/>
          <a:stretch/>
        </p:blipFill>
        <p:spPr>
          <a:xfrm>
            <a:off x="0" y="1692205"/>
            <a:ext cx="9144000" cy="934279"/>
          </a:xfrm>
          <a:prstGeom prst="rect">
            <a:avLst/>
          </a:prstGeom>
        </p:spPr>
      </p:pic>
    </p:spTree>
    <p:extLst>
      <p:ext uri="{BB962C8B-B14F-4D97-AF65-F5344CB8AC3E}">
        <p14:creationId xmlns:p14="http://schemas.microsoft.com/office/powerpoint/2010/main" val="8421417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93BF2-E67F-41D8-AA24-1FC6B541FB30}"/>
              </a:ext>
            </a:extLst>
          </p:cNvPr>
          <p:cNvSpPr>
            <a:spLocks noGrp="1"/>
          </p:cNvSpPr>
          <p:nvPr>
            <p:ph type="title"/>
          </p:nvPr>
        </p:nvSpPr>
        <p:spPr>
          <a:xfrm>
            <a:off x="390111" y="245857"/>
            <a:ext cx="8445776" cy="668544"/>
          </a:xfrm>
          <a:ln>
            <a:solidFill>
              <a:schemeClr val="accent1"/>
            </a:solidFill>
          </a:ln>
        </p:spPr>
        <p:txBody>
          <a:bodyPr>
            <a:normAutofit fontScale="90000"/>
          </a:bodyPr>
          <a:lstStyle/>
          <a:p>
            <a:r>
              <a:rPr lang="en-GB" dirty="0"/>
              <a:t>Interactive Map:   Megan Dibble</a:t>
            </a:r>
          </a:p>
        </p:txBody>
      </p:sp>
      <p:pic>
        <p:nvPicPr>
          <p:cNvPr id="4" name="Picture 3">
            <a:extLst>
              <a:ext uri="{FF2B5EF4-FFF2-40B4-BE49-F238E27FC236}">
                <a16:creationId xmlns:a16="http://schemas.microsoft.com/office/drawing/2014/main" id="{C54CF276-0C9E-40DE-BCAD-6215FC1AFC25}"/>
              </a:ext>
            </a:extLst>
          </p:cNvPr>
          <p:cNvPicPr>
            <a:picLocks noChangeAspect="1"/>
          </p:cNvPicPr>
          <p:nvPr/>
        </p:nvPicPr>
        <p:blipFill rotWithShape="1">
          <a:blip r:embed="rId2"/>
          <a:srcRect l="13203" t="12685" r="18060" b="11286"/>
          <a:stretch/>
        </p:blipFill>
        <p:spPr>
          <a:xfrm>
            <a:off x="0" y="1113184"/>
            <a:ext cx="9233452" cy="5744816"/>
          </a:xfrm>
          <a:prstGeom prst="rect">
            <a:avLst/>
          </a:prstGeom>
        </p:spPr>
      </p:pic>
    </p:spTree>
    <p:extLst>
      <p:ext uri="{BB962C8B-B14F-4D97-AF65-F5344CB8AC3E}">
        <p14:creationId xmlns:p14="http://schemas.microsoft.com/office/powerpoint/2010/main" val="675111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3401</TotalTime>
  <Words>4939</Words>
  <Application>Microsoft Office PowerPoint</Application>
  <PresentationFormat>On-screen Show (4:3)</PresentationFormat>
  <Paragraphs>571</Paragraphs>
  <Slides>78</Slides>
  <Notes>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78</vt:i4>
      </vt:variant>
    </vt:vector>
  </HeadingPairs>
  <TitlesOfParts>
    <vt:vector size="88" baseType="lpstr">
      <vt:lpstr>ＭＳ Ｐゴシック</vt:lpstr>
      <vt:lpstr>Arial</vt:lpstr>
      <vt:lpstr>Avenir W01</vt:lpstr>
      <vt:lpstr>Calibri</vt:lpstr>
      <vt:lpstr>Calibri Light</vt:lpstr>
      <vt:lpstr>KlavikaMedium</vt:lpstr>
      <vt:lpstr>Times New Roman</vt:lpstr>
      <vt:lpstr>Trebuchet MS</vt:lpstr>
      <vt:lpstr>Office Theme</vt:lpstr>
      <vt:lpstr>3_Office Theme</vt:lpstr>
      <vt:lpstr>PowerPoint Presentation</vt:lpstr>
      <vt:lpstr>STARTER: Draw a World War I Pilot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origins of the RAF: World War I</vt:lpstr>
      <vt:lpstr>PowerPoint Presentation</vt:lpstr>
      <vt:lpstr>PowerPoint Presentation</vt:lpstr>
      <vt:lpstr>PowerPoint Presentation</vt:lpstr>
      <vt:lpstr>PowerPoint Presentation</vt:lpstr>
      <vt:lpstr>PowerPoint Presentation</vt:lpstr>
      <vt:lpstr>Listen to the report on the pilots and ground crew of World War I.</vt:lpstr>
      <vt:lpstr>‘Too simple!’*: aircraft and World War 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Barrage Balloons</vt:lpstr>
      <vt:lpstr>p.4-5</vt:lpstr>
      <vt:lpstr>PowerPoint Presentation</vt:lpstr>
      <vt:lpstr>PowerPoint Presentation</vt:lpstr>
      <vt:lpstr>Who defeated the Luftwaffe in the Battle of Britain?</vt:lpstr>
      <vt:lpstr>Who defeated the Luftwaffe in the Battle of Britain?</vt:lpstr>
      <vt:lpstr>Starter: What could this be?</vt:lpstr>
      <vt:lpstr>What do you need to break the code?     How might it have been created?</vt:lpstr>
      <vt:lpstr>PowerPoint Presentation</vt:lpstr>
      <vt:lpstr>What is the problem with a ‘Caesar cipher’?</vt:lpstr>
      <vt:lpstr>What key phrase (‘crib’) has been used to create this cipher? </vt:lpstr>
      <vt:lpstr>How might this code be broken without knowing the keyphrase?</vt:lpstr>
      <vt:lpstr>Break the code to discover what we will be learning about in today’s lesson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And on…</vt:lpstr>
      <vt:lpstr>Electronic resources</vt:lpstr>
      <vt:lpstr>Interactive Map:   Megan Dibble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Paula Lobo</dc:creator>
  <cp:lastModifiedBy>Paula Lobo</cp:lastModifiedBy>
  <cp:revision>273</cp:revision>
  <cp:lastPrinted>2018-03-21T09:55:14Z</cp:lastPrinted>
  <dcterms:created xsi:type="dcterms:W3CDTF">2018-02-08T13:38:05Z</dcterms:created>
  <dcterms:modified xsi:type="dcterms:W3CDTF">2018-03-22T21:38:14Z</dcterms:modified>
</cp:coreProperties>
</file>