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91713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05657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50976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339339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6F544F1-C9F8-4377-8335-8A28BE973AFE}" type="datetimeFigureOut">
              <a:rPr lang="en-GB" smtClean="0"/>
              <a:t>29/03/2017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87472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6F544F1-C9F8-4377-8335-8A28BE973AFE}" type="datetimeFigureOut">
              <a:rPr lang="en-GB" smtClean="0"/>
              <a:t>29/03/2017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02021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544F1-C9F8-4377-8335-8A28BE973AFE}" type="datetimeFigureOut">
              <a:rPr lang="en-GB" smtClean="0"/>
              <a:t>29/03/2017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2998132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3389550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544F1-C9F8-4377-8335-8A28BE973AFE}" type="datetimeFigureOut">
              <a:rPr lang="en-GB" smtClean="0"/>
              <a:t>29/03/2017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161353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127465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F544F1-C9F8-4377-8335-8A28BE973AFE}" type="datetimeFigureOut">
              <a:rPr lang="en-GB" smtClean="0"/>
              <a:t>29/03/2017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AB0E89-92FB-42AA-99BA-1A889A02513A}" type="slidenum">
              <a:rPr lang="en-GB" smtClean="0"/>
              <a:t>‹#›</a:t>
            </a:fld>
            <a:endParaRPr lang="en-GB"/>
          </a:p>
        </p:txBody>
      </p:sp>
    </p:spTree>
    <p:extLst>
      <p:ext uri="{BB962C8B-B14F-4D97-AF65-F5344CB8AC3E}">
        <p14:creationId xmlns:p14="http://schemas.microsoft.com/office/powerpoint/2010/main" val="490159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544F1-C9F8-4377-8335-8A28BE973AFE}" type="datetimeFigureOut">
              <a:rPr lang="en-GB" smtClean="0"/>
              <a:t>29/03/2017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B0E89-92FB-42AA-99BA-1A889A02513A}" type="slidenum">
              <a:rPr lang="en-GB" smtClean="0"/>
              <a:t>‹#›</a:t>
            </a:fld>
            <a:endParaRPr lang="en-GB"/>
          </a:p>
        </p:txBody>
      </p:sp>
    </p:spTree>
    <p:extLst>
      <p:ext uri="{BB962C8B-B14F-4D97-AF65-F5344CB8AC3E}">
        <p14:creationId xmlns:p14="http://schemas.microsoft.com/office/powerpoint/2010/main" val="2281855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3" y="972738"/>
            <a:ext cx="6121127" cy="5262979"/>
          </a:xfrm>
          <a:prstGeom prst="rect">
            <a:avLst/>
          </a:prstGeom>
          <a:ln>
            <a:solidFill>
              <a:schemeClr val="tx1"/>
            </a:solidFill>
          </a:ln>
        </p:spPr>
        <p:txBody>
          <a:bodyPr wrap="square">
            <a:spAutoFit/>
          </a:bodyPr>
          <a:lstStyle/>
          <a:p>
            <a:r>
              <a:rPr lang="en-GB" sz="1400" dirty="0"/>
              <a:t>On a wet and windy morning in February 1913, St. Petersburg celebrated three hundred years of Romanov rule over Russia. People had been talking about the great event for weeks, and everyone agreed that nothing quite so splendid would ever be seen again in their lifetimes. The majestic power of the dynasty would be displayed, as never before, in an extravaganza of pageantry. As the jubilee approached, dignitaries from far-flung parts of the Russian Empire filled the capital’s grand hotels: princes from Poland and the Baltic lands; high priests from Georgia and </a:t>
            </a:r>
            <a:r>
              <a:rPr lang="en-GB" sz="1400" dirty="0" err="1"/>
              <a:t>Armenda</a:t>
            </a:r>
            <a:r>
              <a:rPr lang="en-GB" sz="1400" dirty="0"/>
              <a:t>; mullahs and tribal chiefs from central Asia; the Emir of Bukhara and the Khan of </a:t>
            </a:r>
            <a:r>
              <a:rPr lang="en-GB" sz="1400" dirty="0" err="1"/>
              <a:t>Khiva</a:t>
            </a:r>
            <a:r>
              <a:rPr lang="en-GB" sz="1400" dirty="0"/>
              <a:t>. The city bustled with sightseers from the provinces, and the usual well-dressed </a:t>
            </a:r>
            <a:r>
              <a:rPr lang="en-GB" sz="1400" dirty="0" err="1"/>
              <a:t>promenaders</a:t>
            </a:r>
            <a:r>
              <a:rPr lang="en-GB" sz="1400" dirty="0"/>
              <a:t> around the Winter Palace now found themselves outnumbered by the unwashed masses – peasants and workers in their tunics and caps, rag-bundled women with kerchiefs on their heads. </a:t>
            </a:r>
            <a:r>
              <a:rPr lang="en-GB" sz="1400" dirty="0" err="1"/>
              <a:t>Nevsky</a:t>
            </a:r>
            <a:r>
              <a:rPr lang="en-GB" sz="1400" dirty="0"/>
              <a:t> </a:t>
            </a:r>
            <a:r>
              <a:rPr lang="en-GB" sz="1400" dirty="0" err="1"/>
              <a:t>Prospekt</a:t>
            </a:r>
            <a:r>
              <a:rPr lang="en-GB" sz="1400" dirty="0"/>
              <a:t> experienced the worst traffic jams in its history as trams, and horse-drawn carriages, cars and sleighs, converged on it. The main streets were decked out in the imperial colours of white, blue and red; statues were dressed in garlands and ribbons; and the portraits of the tsars, stretching back to Mikhail, the founder of the dynasty, hung on the facades of banks and stores. Above the tram-lines were strung chains of coloured lights, which lit up at night with the words ‘God Save the Tsar’, or a Romanov double-headed eagle and the dates 1613-1913. Out-of-towners, many of whom had never seen electric light, stared up and scratched their heads in wonderment. There were columns, arcs and obelisks of light. In front of the Kazan Cathedral stood a white pavilion filled with incense, bromeliads and palms, shivering in the Russian winter air. </a:t>
            </a:r>
            <a:endParaRPr lang="en-GB" sz="1400" dirty="0" smtClean="0"/>
          </a:p>
          <a:p>
            <a:r>
              <a:rPr lang="en-GB" sz="1400" b="1" dirty="0" smtClean="0"/>
              <a:t>From </a:t>
            </a:r>
            <a:r>
              <a:rPr lang="en-GB" sz="1400" b="1" dirty="0" err="1" smtClean="0"/>
              <a:t>Orlando</a:t>
            </a:r>
            <a:r>
              <a:rPr lang="en-GB" sz="1400" b="1" dirty="0" smtClean="0"/>
              <a:t> </a:t>
            </a:r>
            <a:r>
              <a:rPr lang="en-GB" sz="1400" b="1" dirty="0" err="1" smtClean="0"/>
              <a:t>Figes</a:t>
            </a:r>
            <a:r>
              <a:rPr lang="en-GB" sz="1400" b="1" dirty="0" smtClean="0"/>
              <a:t>, </a:t>
            </a:r>
            <a:r>
              <a:rPr lang="en-GB" sz="1400" b="1" i="1" dirty="0" smtClean="0"/>
              <a:t>A People’s Tragedy: The Russian Revolution, 1891-1924</a:t>
            </a:r>
            <a:endParaRPr lang="en-GB" sz="1400" b="1" dirty="0"/>
          </a:p>
        </p:txBody>
      </p:sp>
      <p:sp>
        <p:nvSpPr>
          <p:cNvPr id="5" name="TextBox 4"/>
          <p:cNvSpPr txBox="1"/>
          <p:nvPr/>
        </p:nvSpPr>
        <p:spPr>
          <a:xfrm>
            <a:off x="148841" y="116632"/>
            <a:ext cx="2118903" cy="646331"/>
          </a:xfrm>
          <a:prstGeom prst="rect">
            <a:avLst/>
          </a:prstGeom>
          <a:noFill/>
          <a:ln>
            <a:solidFill>
              <a:schemeClr val="tx1"/>
            </a:solidFill>
          </a:ln>
        </p:spPr>
        <p:txBody>
          <a:bodyPr wrap="square" rtlCol="0">
            <a:spAutoFit/>
          </a:bodyPr>
          <a:lstStyle/>
          <a:p>
            <a:r>
              <a:rPr lang="en-GB" dirty="0" smtClean="0"/>
              <a:t>St. Petersburg was the capital of Russia</a:t>
            </a:r>
            <a:endParaRPr lang="en-GB" dirty="0"/>
          </a:p>
        </p:txBody>
      </p:sp>
      <p:sp>
        <p:nvSpPr>
          <p:cNvPr id="6" name="TextBox 5"/>
          <p:cNvSpPr txBox="1"/>
          <p:nvPr/>
        </p:nvSpPr>
        <p:spPr>
          <a:xfrm>
            <a:off x="2420144" y="116632"/>
            <a:ext cx="2439888" cy="646331"/>
          </a:xfrm>
          <a:prstGeom prst="rect">
            <a:avLst/>
          </a:prstGeom>
          <a:noFill/>
          <a:ln>
            <a:solidFill>
              <a:schemeClr val="tx1"/>
            </a:solidFill>
          </a:ln>
        </p:spPr>
        <p:txBody>
          <a:bodyPr wrap="square" rtlCol="0">
            <a:spAutoFit/>
          </a:bodyPr>
          <a:lstStyle/>
          <a:p>
            <a:r>
              <a:rPr lang="en-GB" dirty="0" smtClean="0"/>
              <a:t>The Romanov family ruled from 1613-1913</a:t>
            </a:r>
            <a:endParaRPr lang="en-GB" dirty="0"/>
          </a:p>
        </p:txBody>
      </p:sp>
      <p:sp>
        <p:nvSpPr>
          <p:cNvPr id="7" name="TextBox 6"/>
          <p:cNvSpPr txBox="1"/>
          <p:nvPr/>
        </p:nvSpPr>
        <p:spPr>
          <a:xfrm>
            <a:off x="467544" y="6321717"/>
            <a:ext cx="2880320" cy="523220"/>
          </a:xfrm>
          <a:prstGeom prst="rect">
            <a:avLst/>
          </a:prstGeom>
          <a:noFill/>
          <a:ln>
            <a:solidFill>
              <a:schemeClr val="bg1"/>
            </a:solidFill>
          </a:ln>
        </p:spPr>
        <p:txBody>
          <a:bodyPr wrap="square" rtlCol="0">
            <a:spAutoFit/>
          </a:bodyPr>
          <a:lstStyle/>
          <a:p>
            <a:r>
              <a:rPr lang="en-GB" sz="1400" dirty="0" smtClean="0"/>
              <a:t>Statements that suggest that the author </a:t>
            </a:r>
            <a:r>
              <a:rPr lang="en-GB" sz="1400" b="1" dirty="0" smtClean="0"/>
              <a:t>APPROVES </a:t>
            </a:r>
            <a:r>
              <a:rPr lang="en-GB" sz="1400" dirty="0" smtClean="0"/>
              <a:t>of the Tsar’s rule</a:t>
            </a:r>
            <a:endParaRPr lang="en-GB" sz="1400" dirty="0"/>
          </a:p>
        </p:txBody>
      </p:sp>
      <p:sp>
        <p:nvSpPr>
          <p:cNvPr id="8" name="TextBox 7"/>
          <p:cNvSpPr txBox="1"/>
          <p:nvPr/>
        </p:nvSpPr>
        <p:spPr>
          <a:xfrm>
            <a:off x="5581085" y="6334780"/>
            <a:ext cx="2880320" cy="523220"/>
          </a:xfrm>
          <a:prstGeom prst="rect">
            <a:avLst/>
          </a:prstGeom>
          <a:noFill/>
          <a:ln>
            <a:solidFill>
              <a:schemeClr val="bg1"/>
            </a:solidFill>
          </a:ln>
        </p:spPr>
        <p:txBody>
          <a:bodyPr wrap="square" rtlCol="0">
            <a:spAutoFit/>
          </a:bodyPr>
          <a:lstStyle/>
          <a:p>
            <a:r>
              <a:rPr lang="en-GB" sz="1400" dirty="0" smtClean="0"/>
              <a:t>Statements that suggest that the author </a:t>
            </a:r>
            <a:r>
              <a:rPr lang="en-GB" sz="1400" b="1" dirty="0" smtClean="0"/>
              <a:t>IS CRITICAL </a:t>
            </a:r>
            <a:r>
              <a:rPr lang="en-GB" sz="1400" dirty="0" smtClean="0"/>
              <a:t>of the Tsar’s rule</a:t>
            </a:r>
            <a:endParaRPr lang="en-GB" sz="1400" dirty="0"/>
          </a:p>
        </p:txBody>
      </p:sp>
      <p:sp>
        <p:nvSpPr>
          <p:cNvPr id="9" name="Rectangle 8"/>
          <p:cNvSpPr/>
          <p:nvPr/>
        </p:nvSpPr>
        <p:spPr>
          <a:xfrm>
            <a:off x="117399" y="6460007"/>
            <a:ext cx="318703"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120883" y="6460007"/>
            <a:ext cx="318703"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013661" y="116632"/>
            <a:ext cx="4024781" cy="646331"/>
          </a:xfrm>
          <a:prstGeom prst="rect">
            <a:avLst/>
          </a:prstGeom>
          <a:noFill/>
          <a:ln>
            <a:solidFill>
              <a:schemeClr val="tx1"/>
            </a:solidFill>
          </a:ln>
        </p:spPr>
        <p:txBody>
          <a:bodyPr wrap="square" rtlCol="0">
            <a:spAutoFit/>
          </a:bodyPr>
          <a:lstStyle/>
          <a:p>
            <a:r>
              <a:rPr lang="en-GB" dirty="0" smtClean="0"/>
              <a:t>The Russian empire was huge, extending from Poland in Europe to Central Asia</a:t>
            </a:r>
            <a:endParaRPr lang="en-GB" dirty="0"/>
          </a:p>
        </p:txBody>
      </p:sp>
      <p:sp>
        <p:nvSpPr>
          <p:cNvPr id="12" name="TextBox 11"/>
          <p:cNvSpPr txBox="1"/>
          <p:nvPr/>
        </p:nvSpPr>
        <p:spPr>
          <a:xfrm>
            <a:off x="25679" y="1006979"/>
            <a:ext cx="1370099" cy="1754326"/>
          </a:xfrm>
          <a:prstGeom prst="rect">
            <a:avLst/>
          </a:prstGeom>
          <a:noFill/>
          <a:ln>
            <a:solidFill>
              <a:schemeClr val="tx1"/>
            </a:solidFill>
          </a:ln>
        </p:spPr>
        <p:txBody>
          <a:bodyPr wrap="square" rtlCol="0">
            <a:spAutoFit/>
          </a:bodyPr>
          <a:lstStyle/>
          <a:p>
            <a:r>
              <a:rPr lang="en-GB" dirty="0" smtClean="0"/>
              <a:t>The Russian empire was made up of many different peoples</a:t>
            </a:r>
            <a:endParaRPr lang="en-GB" dirty="0"/>
          </a:p>
        </p:txBody>
      </p:sp>
      <p:sp>
        <p:nvSpPr>
          <p:cNvPr id="13" name="TextBox 12"/>
          <p:cNvSpPr txBox="1"/>
          <p:nvPr/>
        </p:nvSpPr>
        <p:spPr>
          <a:xfrm>
            <a:off x="25679" y="2878776"/>
            <a:ext cx="1370099" cy="1200329"/>
          </a:xfrm>
          <a:prstGeom prst="rect">
            <a:avLst/>
          </a:prstGeom>
          <a:noFill/>
          <a:ln>
            <a:solidFill>
              <a:schemeClr val="tx1"/>
            </a:solidFill>
          </a:ln>
        </p:spPr>
        <p:txBody>
          <a:bodyPr wrap="square" rtlCol="0">
            <a:spAutoFit/>
          </a:bodyPr>
          <a:lstStyle/>
          <a:p>
            <a:r>
              <a:rPr lang="en-GB" dirty="0" smtClean="0"/>
              <a:t>St. Petersburg was a rich city</a:t>
            </a:r>
            <a:endParaRPr lang="en-GB" dirty="0"/>
          </a:p>
        </p:txBody>
      </p:sp>
      <p:sp>
        <p:nvSpPr>
          <p:cNvPr id="14" name="TextBox 13"/>
          <p:cNvSpPr txBox="1"/>
          <p:nvPr/>
        </p:nvSpPr>
        <p:spPr>
          <a:xfrm>
            <a:off x="7791548" y="836712"/>
            <a:ext cx="1226083" cy="1477328"/>
          </a:xfrm>
          <a:prstGeom prst="rect">
            <a:avLst/>
          </a:prstGeom>
          <a:noFill/>
          <a:ln>
            <a:solidFill>
              <a:schemeClr val="tx1"/>
            </a:solidFill>
          </a:ln>
        </p:spPr>
        <p:txBody>
          <a:bodyPr wrap="square" rtlCol="0">
            <a:spAutoFit/>
          </a:bodyPr>
          <a:lstStyle/>
          <a:p>
            <a:r>
              <a:rPr lang="en-GB" dirty="0" smtClean="0"/>
              <a:t>There was a divide between rich and poor</a:t>
            </a:r>
            <a:endParaRPr lang="en-GB" dirty="0"/>
          </a:p>
        </p:txBody>
      </p:sp>
      <p:sp>
        <p:nvSpPr>
          <p:cNvPr id="15" name="TextBox 14"/>
          <p:cNvSpPr txBox="1"/>
          <p:nvPr/>
        </p:nvSpPr>
        <p:spPr>
          <a:xfrm>
            <a:off x="7740352" y="2403898"/>
            <a:ext cx="1298092" cy="1200329"/>
          </a:xfrm>
          <a:prstGeom prst="rect">
            <a:avLst/>
          </a:prstGeom>
          <a:noFill/>
          <a:ln>
            <a:solidFill>
              <a:schemeClr val="tx1"/>
            </a:solidFill>
          </a:ln>
        </p:spPr>
        <p:txBody>
          <a:bodyPr wrap="square" rtlCol="0">
            <a:spAutoFit/>
          </a:bodyPr>
          <a:lstStyle/>
          <a:p>
            <a:r>
              <a:rPr lang="en-GB" dirty="0" smtClean="0"/>
              <a:t>Many people were patriotic</a:t>
            </a:r>
            <a:endParaRPr lang="en-GB" dirty="0"/>
          </a:p>
        </p:txBody>
      </p:sp>
      <p:sp>
        <p:nvSpPr>
          <p:cNvPr id="16" name="TextBox 15"/>
          <p:cNvSpPr txBox="1"/>
          <p:nvPr/>
        </p:nvSpPr>
        <p:spPr>
          <a:xfrm>
            <a:off x="7693861" y="3757547"/>
            <a:ext cx="1370099" cy="923330"/>
          </a:xfrm>
          <a:prstGeom prst="rect">
            <a:avLst/>
          </a:prstGeom>
          <a:noFill/>
          <a:ln>
            <a:solidFill>
              <a:schemeClr val="tx1"/>
            </a:solidFill>
          </a:ln>
        </p:spPr>
        <p:txBody>
          <a:bodyPr wrap="square" rtlCol="0">
            <a:spAutoFit/>
          </a:bodyPr>
          <a:lstStyle/>
          <a:p>
            <a:r>
              <a:rPr lang="en-GB" dirty="0" smtClean="0"/>
              <a:t>People in Russia were religious</a:t>
            </a:r>
            <a:endParaRPr lang="en-GB" dirty="0"/>
          </a:p>
        </p:txBody>
      </p:sp>
      <p:sp>
        <p:nvSpPr>
          <p:cNvPr id="17" name="TextBox 16"/>
          <p:cNvSpPr txBox="1"/>
          <p:nvPr/>
        </p:nvSpPr>
        <p:spPr>
          <a:xfrm>
            <a:off x="25679" y="4219212"/>
            <a:ext cx="1370099" cy="1754326"/>
          </a:xfrm>
          <a:prstGeom prst="rect">
            <a:avLst/>
          </a:prstGeom>
          <a:noFill/>
          <a:ln>
            <a:solidFill>
              <a:schemeClr val="tx1"/>
            </a:solidFill>
          </a:ln>
        </p:spPr>
        <p:txBody>
          <a:bodyPr wrap="square" rtlCol="0">
            <a:spAutoFit/>
          </a:bodyPr>
          <a:lstStyle/>
          <a:p>
            <a:r>
              <a:rPr lang="en-GB" dirty="0" smtClean="0"/>
              <a:t>The Orthodox Church in Russia emphasised mystery</a:t>
            </a:r>
            <a:endParaRPr lang="en-GB" dirty="0"/>
          </a:p>
        </p:txBody>
      </p:sp>
      <p:sp>
        <p:nvSpPr>
          <p:cNvPr id="18" name="TextBox 17"/>
          <p:cNvSpPr txBox="1"/>
          <p:nvPr/>
        </p:nvSpPr>
        <p:spPr>
          <a:xfrm>
            <a:off x="7720130" y="4835708"/>
            <a:ext cx="1370099" cy="1477328"/>
          </a:xfrm>
          <a:prstGeom prst="rect">
            <a:avLst/>
          </a:prstGeom>
          <a:noFill/>
          <a:ln>
            <a:solidFill>
              <a:schemeClr val="tx1"/>
            </a:solidFill>
          </a:ln>
        </p:spPr>
        <p:txBody>
          <a:bodyPr wrap="square" rtlCol="0">
            <a:spAutoFit/>
          </a:bodyPr>
          <a:lstStyle/>
          <a:p>
            <a:r>
              <a:rPr lang="en-GB" dirty="0" smtClean="0"/>
              <a:t>Transport was developed in the capital</a:t>
            </a:r>
            <a:endParaRPr lang="en-GB" dirty="0"/>
          </a:p>
        </p:txBody>
      </p:sp>
    </p:spTree>
    <p:extLst>
      <p:ext uri="{BB962C8B-B14F-4D97-AF65-F5344CB8AC3E}">
        <p14:creationId xmlns:p14="http://schemas.microsoft.com/office/powerpoint/2010/main" val="4233947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2" y="865015"/>
            <a:ext cx="6121127" cy="5478423"/>
          </a:xfrm>
          <a:prstGeom prst="rect">
            <a:avLst/>
          </a:prstGeom>
          <a:ln>
            <a:solidFill>
              <a:schemeClr val="tx1"/>
            </a:solidFill>
          </a:ln>
        </p:spPr>
        <p:txBody>
          <a:bodyPr wrap="square">
            <a:spAutoFit/>
          </a:bodyPr>
          <a:lstStyle/>
          <a:p>
            <a:r>
              <a:rPr lang="en-GB" sz="1400" dirty="0"/>
              <a:t>The rituals began with a solemn </a:t>
            </a:r>
            <a:r>
              <a:rPr lang="en-GB" sz="1400" dirty="0" err="1"/>
              <a:t>thankgiving</a:t>
            </a:r>
            <a:r>
              <a:rPr lang="en-GB" sz="1400" dirty="0"/>
              <a:t> in the Kazan Cathedral, led by </a:t>
            </a:r>
            <a:r>
              <a:rPr lang="en-GB" sz="1400" dirty="0" smtClean="0"/>
              <a:t> fifty </a:t>
            </a:r>
            <a:r>
              <a:rPr lang="en-GB" sz="1400" dirty="0"/>
              <a:t>priests from St. Petersburg. The imperial family drove out from the Winter Palace in open carriages accompanied by two squadrons of His Majesty’s Own </a:t>
            </a:r>
            <a:r>
              <a:rPr lang="en-GB" sz="1400" dirty="0" err="1"/>
              <a:t>Horseguards</a:t>
            </a:r>
            <a:r>
              <a:rPr lang="en-GB" sz="1400" dirty="0"/>
              <a:t> and Cossack riders in black </a:t>
            </a:r>
            <a:r>
              <a:rPr lang="en-GB" sz="1400" dirty="0" smtClean="0"/>
              <a:t>caftans. </a:t>
            </a:r>
            <a:r>
              <a:rPr lang="en-GB" sz="1400" dirty="0"/>
              <a:t>It was the first time the Tsar had ridden in public view since the 1905 Revolution, and the police were taking no chances. The route was lined by Imperial Guards gorgeously turned out in scarlet uniforms. The vast crowd, a forest of crosses, icons and banners, knelt down as one as the carriages approached. Inside the cathedral stood Russia’s ruling class: grand dukes and princes, members of the </a:t>
            </a:r>
            <a:r>
              <a:rPr lang="en-GB" sz="1400" dirty="0" smtClean="0"/>
              <a:t>court, </a:t>
            </a:r>
            <a:r>
              <a:rPr lang="en-GB" sz="1400" dirty="0"/>
              <a:t>ministers, state councillors, Duma parliamentarians</a:t>
            </a:r>
            <a:r>
              <a:rPr lang="en-GB" sz="1400" dirty="0" smtClean="0"/>
              <a:t>, </a:t>
            </a:r>
            <a:r>
              <a:rPr lang="en-GB" sz="1400" dirty="0"/>
              <a:t>generals and </a:t>
            </a:r>
            <a:r>
              <a:rPr lang="en-GB" sz="1400" dirty="0" smtClean="0"/>
              <a:t>admirals. Hardly </a:t>
            </a:r>
            <a:r>
              <a:rPr lang="en-GB" sz="1400" dirty="0"/>
              <a:t>a breast without a row of shining medals or a diamond star; hardly a pair of legs without a sword. Everything sparkled in the candlelight – the priests’ bejewelled mitres, </a:t>
            </a:r>
            <a:r>
              <a:rPr lang="en-GB" sz="1400" dirty="0" smtClean="0"/>
              <a:t>the </a:t>
            </a:r>
            <a:r>
              <a:rPr lang="en-GB" sz="1400" dirty="0"/>
              <a:t>crystal cross. In the middle of the ceremony, two doves flew down from the darkness </a:t>
            </a:r>
            <a:r>
              <a:rPr lang="en-GB" sz="1400" dirty="0" smtClean="0"/>
              <a:t>and </a:t>
            </a:r>
            <a:r>
              <a:rPr lang="en-GB" sz="1400" dirty="0"/>
              <a:t>hovered for several moments over the heads of the Tsar and his son. Carried away by religious exaltation, Nicholas interpreted it as a symbol of God’s </a:t>
            </a:r>
            <a:r>
              <a:rPr lang="en-GB" sz="1400" dirty="0" smtClean="0"/>
              <a:t>blessing.</a:t>
            </a:r>
            <a:endParaRPr lang="en-GB" sz="1400" dirty="0"/>
          </a:p>
          <a:p>
            <a:r>
              <a:rPr lang="en-GB" sz="1400" dirty="0"/>
              <a:t>Meanwhile, in the workers’ districts factories were closed for a public holiday. The poor queued outside municipal canteens, where free meals were served to mark the anniversary. Pawnshops were beset by crowds after rumours spread of a special dispensation allowing people to redeem their valuables without interest payments. When the rumours turned out to be false, the crowds became angry and several </a:t>
            </a:r>
            <a:r>
              <a:rPr lang="en-GB" sz="1400" dirty="0" smtClean="0"/>
              <a:t>shops had </a:t>
            </a:r>
            <a:r>
              <a:rPr lang="en-GB" sz="1400" dirty="0"/>
              <a:t>their windows smashed. Women gathered outside the city’s jails in the hope that their loved ones would be among the 2,000 prisoners released under the amnesty to celebrate the tercentenary. </a:t>
            </a:r>
            <a:r>
              <a:rPr lang="en-GB" sz="1400" dirty="0" smtClean="0"/>
              <a:t> As </a:t>
            </a:r>
            <a:r>
              <a:rPr lang="en-GB" sz="1400" dirty="0"/>
              <a:t>darkness fell, </a:t>
            </a:r>
            <a:r>
              <a:rPr lang="en-GB" sz="1400" dirty="0" smtClean="0"/>
              <a:t>every face turned </a:t>
            </a:r>
            <a:r>
              <a:rPr lang="en-GB" sz="1400" dirty="0"/>
              <a:t>upwards as the sky was lit up in a blaze of colour by fireworks </a:t>
            </a:r>
            <a:r>
              <a:rPr lang="en-GB" sz="1400" dirty="0" smtClean="0"/>
              <a:t>.</a:t>
            </a:r>
          </a:p>
          <a:p>
            <a:r>
              <a:rPr lang="en-GB" sz="1400" b="1" dirty="0" smtClean="0"/>
              <a:t>From </a:t>
            </a:r>
            <a:r>
              <a:rPr lang="en-GB" sz="1400" b="1" dirty="0" err="1" smtClean="0"/>
              <a:t>Orlando</a:t>
            </a:r>
            <a:r>
              <a:rPr lang="en-GB" sz="1400" b="1" dirty="0" smtClean="0"/>
              <a:t> </a:t>
            </a:r>
            <a:r>
              <a:rPr lang="en-GB" sz="1400" b="1" dirty="0" err="1" smtClean="0"/>
              <a:t>Figes</a:t>
            </a:r>
            <a:r>
              <a:rPr lang="en-GB" sz="1400" b="1" dirty="0" smtClean="0"/>
              <a:t>, </a:t>
            </a:r>
            <a:r>
              <a:rPr lang="en-GB" sz="1400" b="1" i="1" dirty="0" smtClean="0"/>
              <a:t>A People’s Tragedy: The Russian Revolution, 1891-1924</a:t>
            </a:r>
            <a:endParaRPr lang="en-GB" sz="1400" b="1" dirty="0"/>
          </a:p>
        </p:txBody>
      </p:sp>
      <p:sp>
        <p:nvSpPr>
          <p:cNvPr id="5" name="TextBox 4"/>
          <p:cNvSpPr txBox="1"/>
          <p:nvPr/>
        </p:nvSpPr>
        <p:spPr>
          <a:xfrm>
            <a:off x="148841" y="116632"/>
            <a:ext cx="2118903" cy="646331"/>
          </a:xfrm>
          <a:prstGeom prst="rect">
            <a:avLst/>
          </a:prstGeom>
          <a:noFill/>
          <a:ln>
            <a:solidFill>
              <a:schemeClr val="tx1"/>
            </a:solidFill>
          </a:ln>
        </p:spPr>
        <p:txBody>
          <a:bodyPr wrap="square" rtlCol="0">
            <a:spAutoFit/>
          </a:bodyPr>
          <a:lstStyle/>
          <a:p>
            <a:r>
              <a:rPr lang="en-GB" dirty="0" smtClean="0"/>
              <a:t>Priests were numerous in Russia</a:t>
            </a:r>
            <a:endParaRPr lang="en-GB" dirty="0"/>
          </a:p>
        </p:txBody>
      </p:sp>
      <p:sp>
        <p:nvSpPr>
          <p:cNvPr id="6" name="TextBox 5"/>
          <p:cNvSpPr txBox="1"/>
          <p:nvPr/>
        </p:nvSpPr>
        <p:spPr>
          <a:xfrm>
            <a:off x="2420144" y="116632"/>
            <a:ext cx="2439888" cy="369332"/>
          </a:xfrm>
          <a:prstGeom prst="rect">
            <a:avLst/>
          </a:prstGeom>
          <a:noFill/>
          <a:ln>
            <a:solidFill>
              <a:schemeClr val="tx1"/>
            </a:solidFill>
          </a:ln>
        </p:spPr>
        <p:txBody>
          <a:bodyPr wrap="square" rtlCol="0">
            <a:spAutoFit/>
          </a:bodyPr>
          <a:lstStyle/>
          <a:p>
            <a:r>
              <a:rPr lang="en-GB" dirty="0" smtClean="0"/>
              <a:t>Cossacks were soldiers</a:t>
            </a:r>
            <a:endParaRPr lang="en-GB" dirty="0"/>
          </a:p>
        </p:txBody>
      </p:sp>
      <p:sp>
        <p:nvSpPr>
          <p:cNvPr id="7" name="TextBox 6"/>
          <p:cNvSpPr txBox="1"/>
          <p:nvPr/>
        </p:nvSpPr>
        <p:spPr>
          <a:xfrm>
            <a:off x="467544" y="6321717"/>
            <a:ext cx="2880320" cy="523220"/>
          </a:xfrm>
          <a:prstGeom prst="rect">
            <a:avLst/>
          </a:prstGeom>
          <a:noFill/>
          <a:ln>
            <a:solidFill>
              <a:schemeClr val="bg1"/>
            </a:solidFill>
          </a:ln>
        </p:spPr>
        <p:txBody>
          <a:bodyPr wrap="square" rtlCol="0">
            <a:spAutoFit/>
          </a:bodyPr>
          <a:lstStyle/>
          <a:p>
            <a:r>
              <a:rPr lang="en-GB" sz="1400" dirty="0" smtClean="0"/>
              <a:t>Statements that suggest that the author </a:t>
            </a:r>
            <a:r>
              <a:rPr lang="en-GB" sz="1400" b="1" dirty="0" smtClean="0"/>
              <a:t>APPROVES </a:t>
            </a:r>
            <a:r>
              <a:rPr lang="en-GB" sz="1400" dirty="0" smtClean="0"/>
              <a:t>of the Tsar’s rule</a:t>
            </a:r>
            <a:endParaRPr lang="en-GB" sz="1400" dirty="0"/>
          </a:p>
        </p:txBody>
      </p:sp>
      <p:sp>
        <p:nvSpPr>
          <p:cNvPr id="8" name="TextBox 7"/>
          <p:cNvSpPr txBox="1"/>
          <p:nvPr/>
        </p:nvSpPr>
        <p:spPr>
          <a:xfrm>
            <a:off x="5581085" y="6334780"/>
            <a:ext cx="2880320" cy="523220"/>
          </a:xfrm>
          <a:prstGeom prst="rect">
            <a:avLst/>
          </a:prstGeom>
          <a:noFill/>
          <a:ln>
            <a:solidFill>
              <a:schemeClr val="bg1"/>
            </a:solidFill>
          </a:ln>
        </p:spPr>
        <p:txBody>
          <a:bodyPr wrap="square" rtlCol="0">
            <a:spAutoFit/>
          </a:bodyPr>
          <a:lstStyle/>
          <a:p>
            <a:r>
              <a:rPr lang="en-GB" sz="1400" dirty="0" smtClean="0"/>
              <a:t>Statements that suggest that the author </a:t>
            </a:r>
            <a:r>
              <a:rPr lang="en-GB" sz="1400" b="1" dirty="0" smtClean="0"/>
              <a:t>IS CRITICAL </a:t>
            </a:r>
            <a:r>
              <a:rPr lang="en-GB" sz="1400" dirty="0" smtClean="0"/>
              <a:t>of the Tsar’s rule</a:t>
            </a:r>
            <a:endParaRPr lang="en-GB" sz="1400" dirty="0"/>
          </a:p>
        </p:txBody>
      </p:sp>
      <p:sp>
        <p:nvSpPr>
          <p:cNvPr id="9" name="Rectangle 8"/>
          <p:cNvSpPr/>
          <p:nvPr/>
        </p:nvSpPr>
        <p:spPr>
          <a:xfrm>
            <a:off x="117399" y="6460007"/>
            <a:ext cx="318703"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120883" y="6460007"/>
            <a:ext cx="318703"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013661" y="116632"/>
            <a:ext cx="4024781" cy="646331"/>
          </a:xfrm>
          <a:prstGeom prst="rect">
            <a:avLst/>
          </a:prstGeom>
          <a:noFill/>
          <a:ln>
            <a:solidFill>
              <a:schemeClr val="tx1"/>
            </a:solidFill>
          </a:ln>
        </p:spPr>
        <p:txBody>
          <a:bodyPr wrap="square" rtlCol="0">
            <a:spAutoFit/>
          </a:bodyPr>
          <a:lstStyle/>
          <a:p>
            <a:r>
              <a:rPr lang="en-GB" dirty="0" smtClean="0"/>
              <a:t>There had been a Revolution in 1905 that had put the Tsar in danger</a:t>
            </a:r>
            <a:endParaRPr lang="en-GB" dirty="0"/>
          </a:p>
        </p:txBody>
      </p:sp>
      <p:sp>
        <p:nvSpPr>
          <p:cNvPr id="12" name="TextBox 11"/>
          <p:cNvSpPr txBox="1"/>
          <p:nvPr/>
        </p:nvSpPr>
        <p:spPr>
          <a:xfrm>
            <a:off x="9831" y="1275293"/>
            <a:ext cx="1481920" cy="907941"/>
          </a:xfrm>
          <a:prstGeom prst="rect">
            <a:avLst/>
          </a:prstGeom>
          <a:noFill/>
          <a:ln>
            <a:solidFill>
              <a:schemeClr val="tx1"/>
            </a:solidFill>
          </a:ln>
        </p:spPr>
        <p:txBody>
          <a:bodyPr wrap="square" rtlCol="0">
            <a:spAutoFit/>
          </a:bodyPr>
          <a:lstStyle/>
          <a:p>
            <a:r>
              <a:rPr lang="en-GB" dirty="0" smtClean="0"/>
              <a:t>Many people </a:t>
            </a:r>
            <a:r>
              <a:rPr lang="en-GB" sz="1700" dirty="0" smtClean="0"/>
              <a:t>demonstrated </a:t>
            </a:r>
            <a:r>
              <a:rPr lang="en-GB" dirty="0" smtClean="0"/>
              <a:t>their religion</a:t>
            </a:r>
            <a:endParaRPr lang="en-GB" dirty="0"/>
          </a:p>
        </p:txBody>
      </p:sp>
      <p:sp>
        <p:nvSpPr>
          <p:cNvPr id="13" name="TextBox 12"/>
          <p:cNvSpPr txBox="1"/>
          <p:nvPr/>
        </p:nvSpPr>
        <p:spPr>
          <a:xfrm>
            <a:off x="51887" y="2591038"/>
            <a:ext cx="1370099" cy="1200329"/>
          </a:xfrm>
          <a:prstGeom prst="rect">
            <a:avLst/>
          </a:prstGeom>
          <a:noFill/>
          <a:ln>
            <a:solidFill>
              <a:schemeClr val="tx1"/>
            </a:solidFill>
          </a:ln>
        </p:spPr>
        <p:txBody>
          <a:bodyPr wrap="square" rtlCol="0">
            <a:spAutoFit/>
          </a:bodyPr>
          <a:lstStyle/>
          <a:p>
            <a:r>
              <a:rPr lang="en-GB" dirty="0" smtClean="0"/>
              <a:t>Russia’s ruling class were very rich</a:t>
            </a:r>
            <a:endParaRPr lang="en-GB" dirty="0"/>
          </a:p>
        </p:txBody>
      </p:sp>
      <p:sp>
        <p:nvSpPr>
          <p:cNvPr id="14" name="TextBox 13"/>
          <p:cNvSpPr txBox="1"/>
          <p:nvPr/>
        </p:nvSpPr>
        <p:spPr>
          <a:xfrm>
            <a:off x="7791547" y="1275293"/>
            <a:ext cx="1226083" cy="1754326"/>
          </a:xfrm>
          <a:prstGeom prst="rect">
            <a:avLst/>
          </a:prstGeom>
          <a:noFill/>
          <a:ln>
            <a:solidFill>
              <a:schemeClr val="tx1"/>
            </a:solidFill>
          </a:ln>
        </p:spPr>
        <p:txBody>
          <a:bodyPr wrap="square" rtlCol="0">
            <a:spAutoFit/>
          </a:bodyPr>
          <a:lstStyle/>
          <a:p>
            <a:r>
              <a:rPr lang="en-GB" dirty="0" smtClean="0"/>
              <a:t>Economic problems meant workers in the capital could riot</a:t>
            </a:r>
            <a:endParaRPr lang="en-GB" dirty="0"/>
          </a:p>
        </p:txBody>
      </p:sp>
      <p:sp>
        <p:nvSpPr>
          <p:cNvPr id="16" name="TextBox 15"/>
          <p:cNvSpPr txBox="1"/>
          <p:nvPr/>
        </p:nvSpPr>
        <p:spPr>
          <a:xfrm>
            <a:off x="7750421" y="3356992"/>
            <a:ext cx="1370099" cy="2031325"/>
          </a:xfrm>
          <a:prstGeom prst="rect">
            <a:avLst/>
          </a:prstGeom>
          <a:noFill/>
          <a:ln>
            <a:solidFill>
              <a:schemeClr val="tx1"/>
            </a:solidFill>
          </a:ln>
        </p:spPr>
        <p:txBody>
          <a:bodyPr wrap="square" rtlCol="0">
            <a:spAutoFit/>
          </a:bodyPr>
          <a:lstStyle/>
          <a:p>
            <a:r>
              <a:rPr lang="en-GB" dirty="0" smtClean="0"/>
              <a:t>Tsar Nicholas II believed he was appointed by God to rule alone</a:t>
            </a:r>
            <a:endParaRPr lang="en-GB" dirty="0"/>
          </a:p>
        </p:txBody>
      </p:sp>
      <p:sp>
        <p:nvSpPr>
          <p:cNvPr id="17" name="TextBox 16"/>
          <p:cNvSpPr txBox="1"/>
          <p:nvPr/>
        </p:nvSpPr>
        <p:spPr>
          <a:xfrm>
            <a:off x="65742" y="4254466"/>
            <a:ext cx="1370099" cy="1477328"/>
          </a:xfrm>
          <a:prstGeom prst="rect">
            <a:avLst/>
          </a:prstGeom>
          <a:noFill/>
          <a:ln>
            <a:solidFill>
              <a:schemeClr val="tx1"/>
            </a:solidFill>
          </a:ln>
        </p:spPr>
        <p:txBody>
          <a:bodyPr wrap="square" rtlCol="0">
            <a:spAutoFit/>
          </a:bodyPr>
          <a:lstStyle/>
          <a:p>
            <a:r>
              <a:rPr lang="en-GB" dirty="0" smtClean="0"/>
              <a:t>Workers in St. Petersburg were on the poverty line</a:t>
            </a:r>
            <a:endParaRPr lang="en-GB" dirty="0"/>
          </a:p>
        </p:txBody>
      </p:sp>
    </p:spTree>
    <p:extLst>
      <p:ext uri="{BB962C8B-B14F-4D97-AF65-F5344CB8AC3E}">
        <p14:creationId xmlns:p14="http://schemas.microsoft.com/office/powerpoint/2010/main" val="122782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893</Words>
  <Application>Microsoft Office PowerPoint</Application>
  <PresentationFormat>On-screen Show (4:3)</PresentationFormat>
  <Paragraphs>27</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IT Support Dept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Worth</dc:creator>
  <cp:lastModifiedBy>Paula Lobo</cp:lastModifiedBy>
  <cp:revision>6</cp:revision>
  <dcterms:created xsi:type="dcterms:W3CDTF">2012-06-06T15:42:31Z</dcterms:created>
  <dcterms:modified xsi:type="dcterms:W3CDTF">2017-03-29T19:09:13Z</dcterms:modified>
</cp:coreProperties>
</file>