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786507"/>
              </p:ext>
            </p:extLst>
          </p:nvPr>
        </p:nvGraphicFramePr>
        <p:xfrm>
          <a:off x="152400" y="152400"/>
          <a:ext cx="8839200" cy="637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1400"/>
                <a:gridCol w="5257800"/>
              </a:tblGrid>
              <a:tr h="381000"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E.H. </a:t>
                      </a:r>
                      <a:r>
                        <a:rPr lang="en-GB" sz="2000" b="1" dirty="0" err="1" smtClean="0"/>
                        <a:t>Carr</a:t>
                      </a:r>
                      <a:r>
                        <a:rPr lang="en-GB" sz="2000" b="1" dirty="0" smtClean="0"/>
                        <a:t> Quote</a:t>
                      </a:r>
                      <a:endParaRPr lang="en-GB" sz="2000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Sentence</a:t>
                      </a:r>
                      <a:r>
                        <a:rPr lang="en-GB" sz="2000" b="1" baseline="0" dirty="0" smtClean="0"/>
                        <a:t> Starters and Endings</a:t>
                      </a:r>
                      <a:endParaRPr lang="en-GB" sz="2000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97693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Trebuchet MS" panose="020B0603020202020204" pitchFamily="34" charset="0"/>
                        </a:rPr>
                        <a:t>‘The most effective way to influence opinion is by the selection and arrangement of the appropriate facts. ‘</a:t>
                      </a:r>
                      <a:endParaRPr lang="en-GB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The historian </a:t>
                      </a:r>
                      <a:r>
                        <a:rPr lang="en-GB" sz="1600" b="1" dirty="0" smtClean="0"/>
                        <a:t>appears</a:t>
                      </a:r>
                      <a:r>
                        <a:rPr lang="en-GB" sz="1600" dirty="0" smtClean="0"/>
                        <a:t> to have </a:t>
                      </a:r>
                      <a:r>
                        <a:rPr lang="en-GB" sz="1600" baseline="0" dirty="0" smtClean="0"/>
                        <a:t>arranged facts about  X and Y into a picture of Z…</a:t>
                      </a:r>
                    </a:p>
                    <a:p>
                      <a:r>
                        <a:rPr lang="en-GB" sz="1600" baseline="0" dirty="0" smtClean="0"/>
                        <a:t>…yet this arrangement is </a:t>
                      </a:r>
                      <a:r>
                        <a:rPr lang="en-GB" sz="1600" b="1" baseline="0" dirty="0" smtClean="0"/>
                        <a:t>perhaps</a:t>
                      </a:r>
                      <a:r>
                        <a:rPr lang="en-GB" sz="1600" baseline="0" dirty="0" smtClean="0"/>
                        <a:t> in danger of ignoring W. </a:t>
                      </a:r>
                      <a:endParaRPr lang="en-GB" sz="1600" dirty="0"/>
                    </a:p>
                  </a:txBody>
                  <a:tcPr/>
                </a:tc>
              </a:tr>
              <a:tr h="797693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Trebuchet MS" panose="020B0603020202020204" pitchFamily="34" charset="0"/>
                        </a:rPr>
                        <a:t>'The facts speak only when the historian calls on them'.</a:t>
                      </a:r>
                      <a:endParaRPr lang="en-GB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The</a:t>
                      </a:r>
                      <a:r>
                        <a:rPr lang="en-GB" sz="1600" baseline="0" dirty="0" smtClean="0"/>
                        <a:t> historian </a:t>
                      </a:r>
                      <a:r>
                        <a:rPr lang="en-GB" sz="1600" b="1" baseline="0" dirty="0" smtClean="0"/>
                        <a:t>seems </a:t>
                      </a:r>
                      <a:r>
                        <a:rPr lang="en-GB" sz="1600" b="0" baseline="0" dirty="0" smtClean="0"/>
                        <a:t>to</a:t>
                      </a:r>
                      <a:r>
                        <a:rPr lang="en-GB" sz="1600" baseline="0" dirty="0" smtClean="0"/>
                        <a:t> have called on X and Y to present his picture about Z…</a:t>
                      </a:r>
                    </a:p>
                    <a:p>
                      <a:r>
                        <a:rPr lang="en-GB" sz="1600" baseline="0" dirty="0" smtClean="0"/>
                        <a:t>…yet his </a:t>
                      </a:r>
                      <a:r>
                        <a:rPr lang="en-GB" sz="1600" b="1" baseline="0" dirty="0" smtClean="0"/>
                        <a:t>apparent</a:t>
                      </a:r>
                      <a:r>
                        <a:rPr lang="en-GB" sz="1600" baseline="0" dirty="0" smtClean="0"/>
                        <a:t> silence about W means he is </a:t>
                      </a:r>
                      <a:r>
                        <a:rPr lang="en-GB" sz="1600" b="1" baseline="0" dirty="0" smtClean="0"/>
                        <a:t>in peril of </a:t>
                      </a:r>
                      <a:r>
                        <a:rPr lang="en-GB" sz="1600" baseline="0" dirty="0" smtClean="0"/>
                        <a:t>over/under emphasising V.</a:t>
                      </a:r>
                      <a:endParaRPr lang="en-GB" sz="1600" dirty="0"/>
                    </a:p>
                  </a:txBody>
                  <a:tcPr/>
                </a:tc>
              </a:tr>
              <a:tr h="797693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Trebuchet MS" panose="020B0603020202020204" pitchFamily="34" charset="0"/>
                        </a:rPr>
                        <a:t>‘He [the historian] decides which facts to give the floor, in what order or context‘.</a:t>
                      </a:r>
                      <a:endParaRPr lang="en-GB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The historian </a:t>
                      </a:r>
                      <a:r>
                        <a:rPr lang="en-GB" sz="1600" b="1" dirty="0" smtClean="0"/>
                        <a:t>appears</a:t>
                      </a:r>
                      <a:r>
                        <a:rPr lang="en-GB" sz="1600" baseline="0" dirty="0" smtClean="0"/>
                        <a:t> to have given the floor to X and Y…</a:t>
                      </a:r>
                    </a:p>
                    <a:p>
                      <a:r>
                        <a:rPr lang="en-GB" sz="1600" baseline="0" dirty="0" smtClean="0"/>
                        <a:t>…yet this means that he </a:t>
                      </a:r>
                      <a:r>
                        <a:rPr lang="en-GB" sz="1600" b="1" baseline="0" dirty="0" smtClean="0"/>
                        <a:t>risks</a:t>
                      </a:r>
                      <a:r>
                        <a:rPr lang="en-GB" sz="1600" baseline="0" dirty="0" smtClean="0"/>
                        <a:t> pushing Z too far into the background.</a:t>
                      </a:r>
                      <a:endParaRPr lang="en-GB" sz="1600" dirty="0"/>
                    </a:p>
                  </a:txBody>
                  <a:tcPr/>
                </a:tc>
              </a:tr>
              <a:tr h="797693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Trebuchet MS" panose="020B0603020202020204" pitchFamily="34" charset="0"/>
                        </a:rPr>
                        <a:t>‘I have seen too many examples of extravagant interpretation riding roughshod over facts not to be impressed with the reality of this danger. ‘</a:t>
                      </a:r>
                      <a:endParaRPr lang="en-GB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historian</a:t>
                      </a:r>
                      <a:r>
                        <a:rPr lang="en-GB" sz="16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’s argument about X therefore appears convincing…</a:t>
                      </a:r>
                      <a:endParaRPr lang="en-GB" sz="16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…yet it is also </a:t>
                      </a:r>
                      <a:r>
                        <a:rPr lang="en-GB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potentially </a:t>
                      </a:r>
                      <a:r>
                        <a:rPr lang="en-GB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rather extravagant interpretation that </a:t>
                      </a:r>
                      <a:r>
                        <a:rPr lang="en-GB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risks</a:t>
                      </a:r>
                      <a:r>
                        <a:rPr lang="en-GB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riding roughshod over the facts of Y and Z. </a:t>
                      </a:r>
                      <a:endParaRPr lang="en-GB" sz="1600" dirty="0" smtClean="0"/>
                    </a:p>
                  </a:txBody>
                  <a:tcPr/>
                </a:tc>
              </a:tr>
              <a:tr h="797693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Trebuchet MS" panose="020B0603020202020204" pitchFamily="34" charset="0"/>
                        </a:rPr>
                        <a:t>‘The past is intelligible to us only in the light of the present’.</a:t>
                      </a:r>
                      <a:endParaRPr lang="en-GB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The historian’s selection</a:t>
                      </a:r>
                      <a:r>
                        <a:rPr lang="en-GB" sz="1600" baseline="0" dirty="0" smtClean="0"/>
                        <a:t> of facts X and Y has led him to argue  Z, and allows him to shed light on W…</a:t>
                      </a:r>
                    </a:p>
                    <a:p>
                      <a:r>
                        <a:rPr lang="en-GB" sz="1600" baseline="0" dirty="0" smtClean="0"/>
                        <a:t>…yet </a:t>
                      </a:r>
                      <a:r>
                        <a:rPr lang="en-GB" sz="1600" b="1" baseline="0" dirty="0" smtClean="0"/>
                        <a:t>potentially</a:t>
                      </a:r>
                      <a:r>
                        <a:rPr lang="en-GB" sz="1600" baseline="0" dirty="0" smtClean="0"/>
                        <a:t> at the expense of leaving V in the dark.</a:t>
                      </a:r>
                      <a:endParaRPr lang="en-GB" sz="1600" dirty="0"/>
                    </a:p>
                  </a:txBody>
                  <a:tcPr/>
                </a:tc>
              </a:tr>
              <a:tr h="797693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Trebuchet MS" panose="020B0603020202020204" pitchFamily="34" charset="0"/>
                        </a:rPr>
                        <a:t>‘Facts…are like fish swimming about in a vast and sometimes inaccessible ocean; and what the historian catches will depend, partly on chance, but mainly on what part of the ocean he chooses to fish in and what tackle he chooses to use.’</a:t>
                      </a:r>
                      <a:endParaRPr lang="en-GB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The historian</a:t>
                      </a:r>
                      <a:r>
                        <a:rPr lang="en-GB" sz="1600" baseline="0" dirty="0" smtClean="0"/>
                        <a:t> ‘s focus upon X makes Y </a:t>
                      </a:r>
                      <a:r>
                        <a:rPr lang="en-GB" sz="1600" b="1" baseline="0" dirty="0" smtClean="0"/>
                        <a:t>seem </a:t>
                      </a:r>
                      <a:r>
                        <a:rPr lang="en-GB" sz="1600" baseline="0" dirty="0" smtClean="0"/>
                        <a:t>to be the big fish in the history of Z…</a:t>
                      </a:r>
                    </a:p>
                    <a:p>
                      <a:r>
                        <a:rPr lang="en-GB" sz="1600" baseline="0" dirty="0" smtClean="0"/>
                        <a:t>…yet, by leaving the facts of V and W outside of his net, </a:t>
                      </a:r>
                      <a:r>
                        <a:rPr lang="en-GB" sz="1600" b="1" baseline="0" dirty="0" smtClean="0"/>
                        <a:t>it could be argued </a:t>
                      </a:r>
                      <a:r>
                        <a:rPr lang="en-GB" sz="1600" b="0" baseline="0" dirty="0" smtClean="0"/>
                        <a:t>that the historian’s interpretation is too unbalanced.</a:t>
                      </a:r>
                      <a:endParaRPr lang="en-GB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155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2358</TotalTime>
  <Words>355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Paula Lobo</dc:creator>
  <cp:lastModifiedBy>Paula Lobo</cp:lastModifiedBy>
  <cp:revision>9</cp:revision>
  <dcterms:created xsi:type="dcterms:W3CDTF">2006-08-16T00:00:00Z</dcterms:created>
  <dcterms:modified xsi:type="dcterms:W3CDTF">2017-02-21T10:36:49Z</dcterms:modified>
</cp:coreProperties>
</file>