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116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C2CD0-AA06-4B09-98FC-348B3F33BE3D}" type="datetimeFigureOut">
              <a:rPr lang="en-GB" smtClean="0"/>
              <a:t>20/09/2017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0871A-900D-4E95-A91C-9C7FAE668F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761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C2CD0-AA06-4B09-98FC-348B3F33BE3D}" type="datetimeFigureOut">
              <a:rPr lang="en-GB" smtClean="0"/>
              <a:t>20/09/2017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0871A-900D-4E95-A91C-9C7FAE668F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5045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C2CD0-AA06-4B09-98FC-348B3F33BE3D}" type="datetimeFigureOut">
              <a:rPr lang="en-GB" smtClean="0"/>
              <a:t>20/09/2017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0871A-900D-4E95-A91C-9C7FAE668F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513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C2CD0-AA06-4B09-98FC-348B3F33BE3D}" type="datetimeFigureOut">
              <a:rPr lang="en-GB" smtClean="0"/>
              <a:t>20/09/2017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0871A-900D-4E95-A91C-9C7FAE668F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3344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C2CD0-AA06-4B09-98FC-348B3F33BE3D}" type="datetimeFigureOut">
              <a:rPr lang="en-GB" smtClean="0"/>
              <a:t>20/09/2017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0871A-900D-4E95-A91C-9C7FAE668F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3289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C2CD0-AA06-4B09-98FC-348B3F33BE3D}" type="datetimeFigureOut">
              <a:rPr lang="en-GB" smtClean="0"/>
              <a:t>20/09/2017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0871A-900D-4E95-A91C-9C7FAE668F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29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C2CD0-AA06-4B09-98FC-348B3F33BE3D}" type="datetimeFigureOut">
              <a:rPr lang="en-GB" smtClean="0"/>
              <a:t>20/09/2017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0871A-900D-4E95-A91C-9C7FAE668F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031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C2CD0-AA06-4B09-98FC-348B3F33BE3D}" type="datetimeFigureOut">
              <a:rPr lang="en-GB" smtClean="0"/>
              <a:t>20/09/2017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0871A-900D-4E95-A91C-9C7FAE668F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4057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C2CD0-AA06-4B09-98FC-348B3F33BE3D}" type="datetimeFigureOut">
              <a:rPr lang="en-GB" smtClean="0"/>
              <a:t>20/09/2017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0871A-900D-4E95-A91C-9C7FAE668F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2699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C2CD0-AA06-4B09-98FC-348B3F33BE3D}" type="datetimeFigureOut">
              <a:rPr lang="en-GB" smtClean="0"/>
              <a:t>20/09/2017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0871A-900D-4E95-A91C-9C7FAE668F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0060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C2CD0-AA06-4B09-98FC-348B3F33BE3D}" type="datetimeFigureOut">
              <a:rPr lang="en-GB" smtClean="0"/>
              <a:t>20/09/2017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0871A-900D-4E95-A91C-9C7FAE668F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1700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C2CD0-AA06-4B09-98FC-348B3F33BE3D}" type="datetimeFigureOut">
              <a:rPr lang="en-GB" smtClean="0"/>
              <a:t>20/09/2017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0871A-900D-4E95-A91C-9C7FAE668F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36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68218" y="5527969"/>
            <a:ext cx="1790240" cy="76944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GB" sz="1100" dirty="0" smtClean="0"/>
              <a:t>Huge population increase, especially in England, which increased by six times in 1701-1901.</a:t>
            </a:r>
            <a:endParaRPr lang="en-GB" sz="11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2367510"/>
              </p:ext>
            </p:extLst>
          </p:nvPr>
        </p:nvGraphicFramePr>
        <p:xfrm>
          <a:off x="221026" y="5450022"/>
          <a:ext cx="2037432" cy="11567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7432"/>
              </a:tblGrid>
              <a:tr h="6753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Big change in where people lived, with many moving from the  countryside to the town. In 1801, 31% of people lived in towns but this increased to 68% in 1881. 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231355" y="5527969"/>
            <a:ext cx="2263966" cy="93871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GB" sz="1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Many Europeans emigrated abroad. British people went to the USA and Argentina or parts of the British Empire, including South Africa, Australia and New Zealand.</a:t>
            </a:r>
            <a:endParaRPr lang="en-GB" sz="11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3761535"/>
              </p:ext>
            </p:extLst>
          </p:nvPr>
        </p:nvGraphicFramePr>
        <p:xfrm>
          <a:off x="306406" y="5353629"/>
          <a:ext cx="1866671" cy="13495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66671"/>
              </a:tblGrid>
              <a:tr h="113806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Reasons why people wanted to emigrate abroad included: unemployment; poverty; poor working conditions in the new factories; low wages; high bread prices. 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387681" y="5576165"/>
            <a:ext cx="1913467" cy="93871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GB" sz="1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Railways grew very fast, reducing travel time rapidly for people travelling between cities and for the transport of goods. </a:t>
            </a:r>
            <a:endParaRPr lang="en-GB" sz="11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6229565"/>
              </p:ext>
            </p:extLst>
          </p:nvPr>
        </p:nvGraphicFramePr>
        <p:xfrm>
          <a:off x="306406" y="5370773"/>
          <a:ext cx="1979083" cy="13495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79083"/>
              </a:tblGrid>
              <a:tr h="85380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Railways gave a huge boost to the iron industry and meant coal and other materials could reach ports cheaply and quickly. This meant businessmen made more profits.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387681" y="5305105"/>
            <a:ext cx="1586089" cy="144655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GB" sz="1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Canals expanded rapidly after the 1760s. A national network of canals meant cargo could cross the country from Liverpool to London, carrying coal and other goods</a:t>
            </a:r>
            <a:endParaRPr lang="en-GB" sz="1100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6653607"/>
              </p:ext>
            </p:extLst>
          </p:nvPr>
        </p:nvGraphicFramePr>
        <p:xfrm>
          <a:off x="370645" y="5432878"/>
          <a:ext cx="1866671" cy="11567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66671"/>
              </a:tblGrid>
              <a:tr h="65060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Improvements on the roads reduced journey times. Roads had better surfaces and coaches could go faster. They were used to carry letters. 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5297677"/>
              </p:ext>
            </p:extLst>
          </p:nvPr>
        </p:nvGraphicFramePr>
        <p:xfrm>
          <a:off x="424837" y="5353629"/>
          <a:ext cx="1629807" cy="13495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29807"/>
              </a:tblGrid>
              <a:tr h="78607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New inventions made it possible to spin and weave cloth much more quickly. This meant that the factory owners could make a lot more money.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08640"/>
              </p:ext>
            </p:extLst>
          </p:nvPr>
        </p:nvGraphicFramePr>
        <p:xfrm>
          <a:off x="414788" y="5642808"/>
          <a:ext cx="1544427" cy="9639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44427"/>
              </a:tblGrid>
              <a:tr h="72354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The factories needed supplies of coal and iron so that the steam engines could work the new machines.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8071611"/>
              </p:ext>
            </p:extLst>
          </p:nvPr>
        </p:nvGraphicFramePr>
        <p:xfrm>
          <a:off x="512256" y="5465712"/>
          <a:ext cx="1425994" cy="11567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25994"/>
              </a:tblGrid>
              <a:tr h="74612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Large buildings, called factories, were needed for the new machines and the many workers who operated them.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4905245"/>
              </p:ext>
            </p:extLst>
          </p:nvPr>
        </p:nvGraphicFramePr>
        <p:xfrm>
          <a:off x="493250" y="5498219"/>
          <a:ext cx="1544427" cy="11567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44427"/>
              </a:tblGrid>
              <a:tr h="68967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Many of the new goods were sold abroad. This is why Britain was called the ‘workshop of the world’.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0725014"/>
              </p:ext>
            </p:extLst>
          </p:nvPr>
        </p:nvGraphicFramePr>
        <p:xfrm>
          <a:off x="380838" y="5226184"/>
          <a:ext cx="1656839" cy="15422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56839"/>
              </a:tblGrid>
              <a:tr h="9102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Wealthier farmers bought strips of land from the poorer villagers. They used these to make large farms with enclosed fields and experimented with new crops.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19" name="Rectangle 18"/>
          <p:cNvSpPr/>
          <p:nvPr/>
        </p:nvSpPr>
        <p:spPr>
          <a:xfrm>
            <a:off x="431183" y="5336485"/>
            <a:ext cx="1507067" cy="127727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GB" sz="1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Poorer villagers, who had sold their land to richer farmers, now became landless labourers. Some left the countryside for new jobs in the towns.</a:t>
            </a:r>
            <a:endParaRPr lang="en-GB" sz="1100" dirty="0"/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7765633"/>
              </p:ext>
            </p:extLst>
          </p:nvPr>
        </p:nvGraphicFramePr>
        <p:xfrm>
          <a:off x="221502" y="5481075"/>
          <a:ext cx="1866671" cy="11567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66671"/>
              </a:tblGrid>
              <a:tr h="9215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The growing populations in the towns needed food. This helped the farmers to make more money. The </a:t>
                      </a:r>
                      <a:r>
                        <a:rPr lang="en-GB" sz="1100" dirty="0" smtClean="0">
                          <a:effectLst/>
                        </a:rPr>
                        <a:t>food </a:t>
                      </a:r>
                      <a:r>
                        <a:rPr lang="en-GB" sz="1100" dirty="0">
                          <a:effectLst/>
                        </a:rPr>
                        <a:t>had to be transported to the new towns. 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21" name="Rectangle 20"/>
          <p:cNvSpPr/>
          <p:nvPr/>
        </p:nvSpPr>
        <p:spPr>
          <a:xfrm>
            <a:off x="635231" y="5143044"/>
            <a:ext cx="1349022" cy="144655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GB" sz="1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 enclosing their fields, farmers were able to experiment with the selective breeding of animals. These animals could produce more milk or more meat.</a:t>
            </a:r>
            <a:endParaRPr lang="en-GB" sz="1100" dirty="0"/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2942554"/>
              </p:ext>
            </p:extLst>
          </p:nvPr>
        </p:nvGraphicFramePr>
        <p:xfrm>
          <a:off x="379613" y="5452628"/>
          <a:ext cx="1581583" cy="11567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1583"/>
              </a:tblGrid>
              <a:tr h="70096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Conditions in some of the new towns were terrible. Workers lived in tiny houses with no running water and no sewage facilities. 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14939" y="5505215"/>
            <a:ext cx="1450622" cy="111924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GB" sz="1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Conditions in the factories were harsh. Young children had to clean machines. Some worked for as long as fourteen hours a day.</a:t>
            </a:r>
            <a:endParaRPr lang="en-GB" sz="1100" dirty="0"/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0742456"/>
              </p:ext>
            </p:extLst>
          </p:nvPr>
        </p:nvGraphicFramePr>
        <p:xfrm>
          <a:off x="414038" y="5379030"/>
          <a:ext cx="1698221" cy="13495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98221"/>
              </a:tblGrid>
              <a:tr h="9215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Later in the 19</a:t>
                      </a:r>
                      <a:r>
                        <a:rPr lang="en-GB" sz="1100" baseline="30000" dirty="0">
                          <a:effectLst/>
                        </a:rPr>
                        <a:t>th</a:t>
                      </a:r>
                      <a:r>
                        <a:rPr lang="en-GB" sz="1100" dirty="0">
                          <a:effectLst/>
                        </a:rPr>
                        <a:t> Century, some politicians passed new laws to improve conditions in the towns. They hoped this would win them the votes of the working people.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25" name="Rectangle 24"/>
          <p:cNvSpPr/>
          <p:nvPr/>
        </p:nvSpPr>
        <p:spPr>
          <a:xfrm>
            <a:off x="537861" y="5385009"/>
            <a:ext cx="1473200" cy="127727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GB" sz="1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Laws were passed in the 19</a:t>
            </a:r>
            <a:r>
              <a:rPr lang="en-GB" sz="1100" baseline="30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GB" sz="1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Century to stop factories employing very young children and to cut the hours that children worked. </a:t>
            </a:r>
            <a:endParaRPr lang="en-GB" sz="1100" dirty="0"/>
          </a:p>
        </p:txBody>
      </p:sp>
      <p:sp>
        <p:nvSpPr>
          <p:cNvPr id="26" name="Rectangle 25"/>
          <p:cNvSpPr/>
          <p:nvPr/>
        </p:nvSpPr>
        <p:spPr>
          <a:xfrm>
            <a:off x="493250" y="5806559"/>
            <a:ext cx="1857022" cy="60016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GB" sz="1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1750, only very rich people could vote for a Member of Parliament.</a:t>
            </a:r>
            <a:endParaRPr lang="en-GB" sz="1100" dirty="0"/>
          </a:p>
        </p:txBody>
      </p:sp>
      <p:sp>
        <p:nvSpPr>
          <p:cNvPr id="27" name="Rectangle 26"/>
          <p:cNvSpPr/>
          <p:nvPr/>
        </p:nvSpPr>
        <p:spPr>
          <a:xfrm>
            <a:off x="570992" y="5112705"/>
            <a:ext cx="1315156" cy="161582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GB" sz="1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Some of the men who became rich as a result of the industrial changes (factory men and businessmen) gained the vote in 1832, after a long campaign</a:t>
            </a:r>
            <a:endParaRPr lang="en-GB" sz="1100" dirty="0"/>
          </a:p>
        </p:txBody>
      </p:sp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244777"/>
              </p:ext>
            </p:extLst>
          </p:nvPr>
        </p:nvGraphicFramePr>
        <p:xfrm>
          <a:off x="403226" y="5501893"/>
          <a:ext cx="1866671" cy="11567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66671"/>
              </a:tblGrid>
              <a:tr h="7070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By the early 1800s, there were still few Members of Parliament representing the new industrial towns, even though the populations were growing fast. 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8392579"/>
              </p:ext>
            </p:extLst>
          </p:nvPr>
        </p:nvGraphicFramePr>
        <p:xfrm>
          <a:off x="403226" y="5711234"/>
          <a:ext cx="1866671" cy="7711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66671"/>
              </a:tblGrid>
              <a:tr h="70096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In the second half of the nineteenth century, more and more working men were given the vote.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56478" y="126460"/>
            <a:ext cx="957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Industry</a:t>
            </a:r>
            <a:endParaRPr lang="en-GB" dirty="0"/>
          </a:p>
        </p:txBody>
      </p:sp>
      <p:sp>
        <p:nvSpPr>
          <p:cNvPr id="30" name="TextBox 29"/>
          <p:cNvSpPr txBox="1"/>
          <p:nvPr/>
        </p:nvSpPr>
        <p:spPr>
          <a:xfrm>
            <a:off x="1327983" y="152255"/>
            <a:ext cx="943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Farming</a:t>
            </a:r>
            <a:endParaRPr lang="en-GB" dirty="0"/>
          </a:p>
        </p:txBody>
      </p:sp>
      <p:sp>
        <p:nvSpPr>
          <p:cNvPr id="31" name="TextBox 30"/>
          <p:cNvSpPr txBox="1"/>
          <p:nvPr/>
        </p:nvSpPr>
        <p:spPr>
          <a:xfrm>
            <a:off x="2861711" y="152255"/>
            <a:ext cx="11897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Living/</a:t>
            </a:r>
          </a:p>
          <a:p>
            <a:r>
              <a:rPr lang="en-GB" dirty="0" smtClean="0"/>
              <a:t>Working</a:t>
            </a:r>
          </a:p>
          <a:p>
            <a:r>
              <a:rPr lang="en-GB" dirty="0" smtClean="0"/>
              <a:t>Conditions</a:t>
            </a:r>
            <a:endParaRPr lang="en-GB" dirty="0"/>
          </a:p>
        </p:txBody>
      </p:sp>
      <p:sp>
        <p:nvSpPr>
          <p:cNvPr id="32" name="TextBox 31"/>
          <p:cNvSpPr txBox="1"/>
          <p:nvPr/>
        </p:nvSpPr>
        <p:spPr>
          <a:xfrm>
            <a:off x="4521898" y="152255"/>
            <a:ext cx="1528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Demographics</a:t>
            </a:r>
            <a:endParaRPr lang="en-GB" dirty="0"/>
          </a:p>
        </p:txBody>
      </p:sp>
      <p:sp>
        <p:nvSpPr>
          <p:cNvPr id="33" name="TextBox 32"/>
          <p:cNvSpPr txBox="1"/>
          <p:nvPr/>
        </p:nvSpPr>
        <p:spPr>
          <a:xfrm>
            <a:off x="6376638" y="177572"/>
            <a:ext cx="7782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Gov’t</a:t>
            </a:r>
          </a:p>
          <a:p>
            <a:r>
              <a:rPr lang="en-GB" dirty="0" smtClean="0"/>
              <a:t>&amp;</a:t>
            </a:r>
          </a:p>
          <a:p>
            <a:r>
              <a:rPr lang="en-GB" dirty="0" smtClean="0"/>
              <a:t>Power</a:t>
            </a:r>
            <a:endParaRPr lang="en-GB" dirty="0"/>
          </a:p>
        </p:txBody>
      </p:sp>
      <p:sp>
        <p:nvSpPr>
          <p:cNvPr id="34" name="TextBox 33"/>
          <p:cNvSpPr txBox="1"/>
          <p:nvPr/>
        </p:nvSpPr>
        <p:spPr>
          <a:xfrm>
            <a:off x="7834654" y="177572"/>
            <a:ext cx="1080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Transport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1904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24837" y="101599"/>
            <a:ext cx="8482096" cy="425591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/>
          <p:cNvSpPr/>
          <p:nvPr/>
        </p:nvSpPr>
        <p:spPr>
          <a:xfrm>
            <a:off x="0" y="1930527"/>
            <a:ext cx="5012267" cy="492747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/>
          <p:cNvSpPr/>
          <p:nvPr/>
        </p:nvSpPr>
        <p:spPr>
          <a:xfrm>
            <a:off x="3838222" y="1880141"/>
            <a:ext cx="5012267" cy="492747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68218" y="5527969"/>
            <a:ext cx="1790240" cy="76944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GB" sz="1100" dirty="0" smtClean="0"/>
              <a:t>Huge population increase, especially in England, which increased by six times in 1701-1901.</a:t>
            </a:r>
            <a:endParaRPr lang="en-GB" sz="11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21026" y="5450022"/>
          <a:ext cx="2037432" cy="11567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7432"/>
              </a:tblGrid>
              <a:tr h="6753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Big change in where people lived, with many moving from the  countryside to the town. In 1801, 31% of people lived in towns but this increased to 68% in 1881. 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231355" y="5527969"/>
            <a:ext cx="2263966" cy="93871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GB" sz="1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Many Europeans emigrated abroad. British people went to the USA and Argentina or parts of the British Empire, including South Africa, Australia and New Zealand.</a:t>
            </a:r>
            <a:endParaRPr lang="en-GB" sz="11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06406" y="5353629"/>
          <a:ext cx="1866671" cy="13495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66671"/>
              </a:tblGrid>
              <a:tr h="113806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Reasons why people wanted to emigrate abroad included: unemployment; poverty; poor working conditions in the new factories; low wages; high bread prices. 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387681" y="5576165"/>
            <a:ext cx="1913467" cy="93871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GB" sz="1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Railways grew very fast, reducing travel time rapidly for people travelling between cities and for the transport of goods. </a:t>
            </a:r>
            <a:endParaRPr lang="en-GB" sz="11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306406" y="5370773"/>
          <a:ext cx="1979083" cy="13495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79083"/>
              </a:tblGrid>
              <a:tr h="85380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Railways gave a huge boost to the iron industry and meant coal and other materials could reach ports cheaply and quickly. This meant businessmen made more profits.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387681" y="5305105"/>
            <a:ext cx="1586089" cy="144655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GB" sz="1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Canals expanded rapidly after the 1760s. A national network of canals meant cargo could cross the country from Liverpool to London, carrying coal and other goods</a:t>
            </a:r>
            <a:endParaRPr lang="en-GB" sz="1100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370645" y="5432878"/>
          <a:ext cx="1866671" cy="11567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66671"/>
              </a:tblGrid>
              <a:tr h="65060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Improvements on the roads reduced journey times. Roads had better surfaces and coaches could go faster. They were used to carry letters. 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424837" y="5353629"/>
          <a:ext cx="1629807" cy="13495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29807"/>
              </a:tblGrid>
              <a:tr h="78607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New inventions made it possible to spin and weave cloth much more quickly. This meant that the factory owners could make a lot more money.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414788" y="5642808"/>
          <a:ext cx="1544427" cy="9639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44427"/>
              </a:tblGrid>
              <a:tr h="72354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The factories needed supplies of coal and iron so that the steam engines could work the new machines.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512256" y="5465712"/>
          <a:ext cx="1425994" cy="11567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25994"/>
              </a:tblGrid>
              <a:tr h="74612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Large buildings, called factories, were needed for the new machines and the many workers who operated them.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93250" y="5498219"/>
          <a:ext cx="1544427" cy="11567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44427"/>
              </a:tblGrid>
              <a:tr h="68967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Many of the new goods were sold abroad. This is why Britain was called the ‘workshop of the world’.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380838" y="5226184"/>
          <a:ext cx="1656839" cy="15422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56839"/>
              </a:tblGrid>
              <a:tr h="9102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Wealthier farmers bought strips of land from the poorer villagers. They used these to make large farms with enclosed fields and experimented with new crops.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19" name="Rectangle 18"/>
          <p:cNvSpPr/>
          <p:nvPr/>
        </p:nvSpPr>
        <p:spPr>
          <a:xfrm>
            <a:off x="431183" y="5336485"/>
            <a:ext cx="1507067" cy="127727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GB" sz="1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Poorer villagers, who had sold their land to richer farmers, now became landless labourers. Some left the countryside for new jobs in the towns.</a:t>
            </a:r>
            <a:endParaRPr lang="en-GB" sz="1100" dirty="0"/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221502" y="5481075"/>
          <a:ext cx="1866671" cy="11567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66671"/>
              </a:tblGrid>
              <a:tr h="9215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The growing populations in the towns needed food. This helped the farmers to make more money. The </a:t>
                      </a:r>
                      <a:r>
                        <a:rPr lang="en-GB" sz="1100" dirty="0" smtClean="0">
                          <a:effectLst/>
                        </a:rPr>
                        <a:t>food </a:t>
                      </a:r>
                      <a:r>
                        <a:rPr lang="en-GB" sz="1100" dirty="0">
                          <a:effectLst/>
                        </a:rPr>
                        <a:t>had to be transported to the new towns. 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21" name="Rectangle 20"/>
          <p:cNvSpPr/>
          <p:nvPr/>
        </p:nvSpPr>
        <p:spPr>
          <a:xfrm>
            <a:off x="635231" y="5143044"/>
            <a:ext cx="1349022" cy="144655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GB" sz="1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 enclosing their fields, farmers were able to experiment with the selective breeding of animals. These animals could produce more milk or more meat.</a:t>
            </a:r>
            <a:endParaRPr lang="en-GB" sz="1100" dirty="0"/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379613" y="5452628"/>
          <a:ext cx="1581583" cy="11567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1583"/>
              </a:tblGrid>
              <a:tr h="70096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Conditions in some of the new towns were terrible. Workers lived in tiny houses with no running water and no sewage facilities. 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14939" y="5505215"/>
            <a:ext cx="1450622" cy="111924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GB" sz="1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Conditions in the factories were harsh. Young children had to clean machines. Some worked for as long as fourteen hours a day.</a:t>
            </a:r>
            <a:endParaRPr lang="en-GB" sz="1100" dirty="0"/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414038" y="5379030"/>
          <a:ext cx="1698221" cy="13495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98221"/>
              </a:tblGrid>
              <a:tr h="9215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Later in the 19</a:t>
                      </a:r>
                      <a:r>
                        <a:rPr lang="en-GB" sz="1100" baseline="30000" dirty="0">
                          <a:effectLst/>
                        </a:rPr>
                        <a:t>th</a:t>
                      </a:r>
                      <a:r>
                        <a:rPr lang="en-GB" sz="1100" dirty="0">
                          <a:effectLst/>
                        </a:rPr>
                        <a:t> Century, some politicians passed new laws to improve conditions in the towns. They hoped this would win them the votes of the working people.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25" name="Rectangle 24"/>
          <p:cNvSpPr/>
          <p:nvPr/>
        </p:nvSpPr>
        <p:spPr>
          <a:xfrm>
            <a:off x="537861" y="5385009"/>
            <a:ext cx="1473200" cy="127727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GB" sz="1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Laws were passed in the 19</a:t>
            </a:r>
            <a:r>
              <a:rPr lang="en-GB" sz="1100" baseline="30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GB" sz="1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Century to stop factories employing very young children and to cut the hours that children worked. </a:t>
            </a:r>
            <a:endParaRPr lang="en-GB" sz="1100" dirty="0"/>
          </a:p>
        </p:txBody>
      </p:sp>
      <p:sp>
        <p:nvSpPr>
          <p:cNvPr id="26" name="Rectangle 25"/>
          <p:cNvSpPr/>
          <p:nvPr/>
        </p:nvSpPr>
        <p:spPr>
          <a:xfrm>
            <a:off x="493250" y="5806559"/>
            <a:ext cx="1857022" cy="60016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GB" sz="1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1750, only very rich people could vote for a Member of Parliament.</a:t>
            </a:r>
            <a:endParaRPr lang="en-GB" sz="1100" dirty="0"/>
          </a:p>
        </p:txBody>
      </p:sp>
      <p:sp>
        <p:nvSpPr>
          <p:cNvPr id="27" name="Rectangle 26"/>
          <p:cNvSpPr/>
          <p:nvPr/>
        </p:nvSpPr>
        <p:spPr>
          <a:xfrm>
            <a:off x="570992" y="5112705"/>
            <a:ext cx="1315156" cy="161582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GB" sz="1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Some of the men who became rich as a result of the industrial changes (factory men and businessmen) gained the vote in 1832, after a long campaign</a:t>
            </a:r>
            <a:endParaRPr lang="en-GB" sz="1100" dirty="0"/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403226" y="5501893"/>
          <a:ext cx="1866671" cy="11567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66671"/>
              </a:tblGrid>
              <a:tr h="7070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By the early 1800s, there were still few Members of Parliament representing the new industrial towns, even though the populations were growing fast. 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403226" y="5711234"/>
          <a:ext cx="1866671" cy="7711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66671"/>
              </a:tblGrid>
              <a:tr h="70096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In the second half of the nineteenth century, more and more working men were given the vote.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199467" y="203200"/>
            <a:ext cx="7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Social</a:t>
            </a:r>
            <a:endParaRPr lang="en-GB" dirty="0"/>
          </a:p>
        </p:txBody>
      </p:sp>
      <p:sp>
        <p:nvSpPr>
          <p:cNvPr id="32" name="TextBox 31"/>
          <p:cNvSpPr txBox="1"/>
          <p:nvPr/>
        </p:nvSpPr>
        <p:spPr>
          <a:xfrm>
            <a:off x="130009" y="4181110"/>
            <a:ext cx="915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Political</a:t>
            </a:r>
            <a:endParaRPr lang="en-GB" dirty="0"/>
          </a:p>
        </p:txBody>
      </p:sp>
      <p:sp>
        <p:nvSpPr>
          <p:cNvPr id="33" name="TextBox 32"/>
          <p:cNvSpPr txBox="1"/>
          <p:nvPr/>
        </p:nvSpPr>
        <p:spPr>
          <a:xfrm>
            <a:off x="7601773" y="4209597"/>
            <a:ext cx="1090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Economic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5387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</TotalTime>
  <Words>1222</Words>
  <Application>Microsoft Office PowerPoint</Application>
  <PresentationFormat>On-screen Show (4:3)</PresentationFormat>
  <Paragraphs>61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>Bristol Grammar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Paula Lobo</dc:creator>
  <cp:lastModifiedBy>Paula Lobo</cp:lastModifiedBy>
  <cp:revision>10</cp:revision>
  <dcterms:created xsi:type="dcterms:W3CDTF">2017-09-20T07:35:05Z</dcterms:created>
  <dcterms:modified xsi:type="dcterms:W3CDTF">2017-09-20T09:40:15Z</dcterms:modified>
</cp:coreProperties>
</file>