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14"/>
  </p:notesMasterIdLst>
  <p:sldIdLst>
    <p:sldId id="261" r:id="rId4"/>
    <p:sldId id="257" r:id="rId5"/>
    <p:sldId id="258" r:id="rId6"/>
    <p:sldId id="266" r:id="rId7"/>
    <p:sldId id="259" r:id="rId8"/>
    <p:sldId id="267" r:id="rId9"/>
    <p:sldId id="262" r:id="rId10"/>
    <p:sldId id="270" r:id="rId11"/>
    <p:sldId id="268" r:id="rId12"/>
    <p:sldId id="269" r:id="rId1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218CAA7-24FB-4775-9C2E-EC99D4A81237}" type="datetimeFigureOut">
              <a:rPr lang="en-GB" smtClean="0"/>
              <a:pPr/>
              <a:t>10/07/2016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2425DB4-96FE-43E5-9DFB-EC1771ADF55D}" type="slidenum">
              <a:rPr lang="en-GB" smtClean="0"/>
              <a:pPr/>
              <a:t>‹#›</a:t>
            </a:fld>
            <a:endParaRPr lang="en-GB"/>
          </a:p>
        </p:txBody>
      </p:sp>
    </p:spTree>
    <p:extLst>
      <p:ext uri="{BB962C8B-B14F-4D97-AF65-F5344CB8AC3E}">
        <p14:creationId xmlns:p14="http://schemas.microsoft.com/office/powerpoint/2010/main" val="1317431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2D80D53-8E33-4AE2-9ABA-F7CC4149F4FB}" type="slidenum">
              <a:rPr lang="en-GB">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4285380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CEFF03-AA16-4637-B1A6-EC730E5DA569}" type="slidenum">
              <a:rPr lang="en-GB">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350529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036F159-C3A0-49FA-BE77-C42B150EC917}" type="slidenum">
              <a:rPr lang="en-GB">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942861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63C47E4D-DB55-43B8-B3E9-330B4F3495CF}" type="datetimeFigureOut">
              <a:rPr lang="en-US">
                <a:solidFill>
                  <a:prstClr val="black">
                    <a:tint val="75000"/>
                  </a:prstClr>
                </a:solidFill>
              </a:rPr>
              <a:pPr>
                <a:defRPr/>
              </a:pPr>
              <a:t>7/10/2016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76FEE0D-F162-405C-BFC1-EA6244551924}"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454540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4919EF6E-9BB1-446C-95DA-F89885EC7C35}" type="datetimeFigureOut">
              <a:rPr lang="en-US">
                <a:solidFill>
                  <a:prstClr val="black">
                    <a:tint val="75000"/>
                  </a:prstClr>
                </a:solidFill>
              </a:rPr>
              <a:pPr>
                <a:defRPr/>
              </a:pPr>
              <a:t>7/10/2016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32EA906-865A-43FF-97DD-20CD675CF93E}"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959923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D45A41F-E1BA-4CED-A57A-0E263AAB796A}" type="datetimeFigureOut">
              <a:rPr lang="en-US">
                <a:solidFill>
                  <a:prstClr val="black">
                    <a:tint val="75000"/>
                  </a:prstClr>
                </a:solidFill>
              </a:rPr>
              <a:pPr>
                <a:defRPr/>
              </a:pPr>
              <a:t>7/10/2016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5F3C8FC-6B8F-4F80-A0EB-2E280F075DF3}"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05069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16ADBE4C-83A2-4E80-8EEE-5C830F08CA91}" type="datetimeFigureOut">
              <a:rPr lang="en-US">
                <a:solidFill>
                  <a:prstClr val="black">
                    <a:tint val="75000"/>
                  </a:prstClr>
                </a:solidFill>
              </a:rPr>
              <a:pPr>
                <a:defRPr/>
              </a:pPr>
              <a:t>7/10/2016</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9E5BAFC-5192-40FE-B06C-3C68A376D225}"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4208633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D12F2F2C-1F60-43A8-95E0-507627A7EE73}" type="datetimeFigureOut">
              <a:rPr lang="en-US">
                <a:solidFill>
                  <a:prstClr val="black">
                    <a:tint val="75000"/>
                  </a:prstClr>
                </a:solidFill>
              </a:rPr>
              <a:pPr>
                <a:defRPr/>
              </a:pPr>
              <a:t>7/10/2016</a:t>
            </a:fld>
            <a:endParaRPr lang="en-GB">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D974F9AD-3CFE-4862-9CAD-BC9561417463}"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753878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1F990F02-BC21-41EF-9AB8-31349B314BB9}" type="datetimeFigureOut">
              <a:rPr lang="en-US">
                <a:solidFill>
                  <a:prstClr val="black">
                    <a:tint val="75000"/>
                  </a:prstClr>
                </a:solidFill>
              </a:rPr>
              <a:pPr>
                <a:defRPr/>
              </a:pPr>
              <a:t>7/10/2016</a:t>
            </a:fld>
            <a:endParaRPr lang="en-GB">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BB3BE93-E355-4EFA-BC06-AD8347C282A1}"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929602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F9D360-5AD8-4372-ADFC-9DD4788A1914}" type="datetimeFigureOut">
              <a:rPr lang="en-US">
                <a:solidFill>
                  <a:prstClr val="black">
                    <a:tint val="75000"/>
                  </a:prstClr>
                </a:solidFill>
              </a:rPr>
              <a:pPr>
                <a:defRPr/>
              </a:pPr>
              <a:t>7/10/2016</a:t>
            </a:fld>
            <a:endParaRPr lang="en-GB">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96C0ACEF-9CFE-4D2B-9EA0-691F3F4C9852}"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2710189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950C732-2E0E-402D-BC96-932A009CB26B}" type="datetimeFigureOut">
              <a:rPr lang="en-US">
                <a:solidFill>
                  <a:prstClr val="black">
                    <a:tint val="75000"/>
                  </a:prstClr>
                </a:solidFill>
              </a:rPr>
              <a:pPr>
                <a:defRPr/>
              </a:pPr>
              <a:t>7/10/2016</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49D65715-1157-4A7E-A414-44640ED4226F}"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956602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50145AD-1D25-4873-9CAD-AD0C701CAF9A}" type="datetimeFigureOut">
              <a:rPr lang="en-US">
                <a:solidFill>
                  <a:prstClr val="black">
                    <a:tint val="75000"/>
                  </a:prstClr>
                </a:solidFill>
              </a:rPr>
              <a:pPr>
                <a:defRPr/>
              </a:pPr>
              <a:t>7/10/2016</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4119A73-9ECF-4731-A824-BD171D0A733D}"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005210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5AFFC51F-171C-49FD-B36B-C93777E5198D}" type="datetimeFigureOut">
              <a:rPr lang="en-US">
                <a:solidFill>
                  <a:prstClr val="black">
                    <a:tint val="75000"/>
                  </a:prstClr>
                </a:solidFill>
              </a:rPr>
              <a:pPr>
                <a:defRPr/>
              </a:pPr>
              <a:t>7/10/2016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E65FCBF-CD2C-4891-8E0F-9C5B0573E1BE}"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726749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2EC8BEA3-F6D4-4ACD-ABB7-E551F5FAF789}" type="datetimeFigureOut">
              <a:rPr lang="en-US">
                <a:solidFill>
                  <a:prstClr val="black">
                    <a:tint val="75000"/>
                  </a:prstClr>
                </a:solidFill>
              </a:rPr>
              <a:pPr>
                <a:defRPr/>
              </a:pPr>
              <a:t>7/10/2016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1C433B-6895-4735-9E28-EB41CBA8D98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3297441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5058"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45059"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82F6F2-9DA6-447B-B066-0524FDE0BB6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766818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B2B979-E891-4943-BA1F-E11C7E5307E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56463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B118E5-B239-4F1F-9BCB-CF266B2C63E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78717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72E3E35-2FCC-4A14-AFC1-6D93B3745E1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102026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A5C2E90-1150-4178-BED7-A9B1892B343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16524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7825CCF-A52B-49BF-9AC9-1CA56F385A0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96752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315ABD0-8122-44C0-9091-05329AF7438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726338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90CA649-D660-49CC-B201-3050EAF00F8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694051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8A4795B-C2DF-4C6D-8390-4334E180AB2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732447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BA05CE-DC69-4687-9D81-C42F69C1675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89864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B53D02-3FE2-4449-A402-37E161F2BDA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723715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21645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76090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989733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670467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54694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85370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739819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877787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2789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140890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58670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F8A69097-C815-4AD4-92F0-537427C8D983}" type="datetimeFigureOut">
              <a:rPr lang="en-US">
                <a:solidFill>
                  <a:prstClr val="black">
                    <a:tint val="75000"/>
                  </a:prstClr>
                </a:solidFill>
              </a:rPr>
              <a:pPr>
                <a:defRPr/>
              </a:pPr>
              <a:t>7/10/2016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2CEC9AA-75D2-4DDC-8103-F956CB9D524A}"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169021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4035"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403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pPr fontAlgn="base">
              <a:spcBef>
                <a:spcPct val="0"/>
              </a:spcBef>
              <a:spcAft>
                <a:spcPct val="0"/>
              </a:spcAft>
              <a:defRPr/>
            </a:pPr>
            <a:endParaRPr lang="en-US">
              <a:solidFill>
                <a:srgbClr val="FFFFFF"/>
              </a:solidFill>
            </a:endParaRPr>
          </a:p>
        </p:txBody>
      </p:sp>
      <p:sp>
        <p:nvSpPr>
          <p:cNvPr id="4403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pPr fontAlgn="base">
              <a:spcBef>
                <a:spcPct val="0"/>
              </a:spcBef>
              <a:spcAft>
                <a:spcPct val="0"/>
              </a:spcAft>
              <a:defRPr/>
            </a:pPr>
            <a:endParaRPr lang="en-US">
              <a:solidFill>
                <a:srgbClr val="FFFFFF"/>
              </a:solidFill>
            </a:endParaRPr>
          </a:p>
        </p:txBody>
      </p:sp>
      <p:sp>
        <p:nvSpPr>
          <p:cNvPr id="4403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pPr fontAlgn="base">
              <a:spcBef>
                <a:spcPct val="0"/>
              </a:spcBef>
              <a:spcAft>
                <a:spcPct val="0"/>
              </a:spcAft>
              <a:defRPr/>
            </a:pPr>
            <a:fld id="{A9E0B232-F59A-4E2C-806F-C7902BE6D1E7}" type="slidenum">
              <a:rPr lang="en-US">
                <a:solidFill>
                  <a:srgbClr val="FFFFFF"/>
                </a:solidFill>
              </a:rPr>
              <a:pPr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902814618"/>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5F9078-5B4E-4DF2-B5E2-D7E235670517}" type="datetimeFigureOut">
              <a:rPr lang="en-GB" smtClean="0">
                <a:solidFill>
                  <a:prstClr val="black">
                    <a:tint val="75000"/>
                  </a:prstClr>
                </a:solidFill>
              </a:rPr>
              <a:pPr/>
              <a:t>10/07/2016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7E84C7-96C0-433A-ABF7-0B48B2DAB47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007761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5590" y="0"/>
            <a:ext cx="8188410" cy="523220"/>
          </a:xfrm>
          <a:prstGeom prst="rect">
            <a:avLst/>
          </a:prstGeom>
          <a:solidFill>
            <a:srgbClr val="FFFF00"/>
          </a:solidFill>
        </p:spPr>
        <p:txBody>
          <a:bodyPr wrap="none" rtlCol="0">
            <a:spAutoFit/>
          </a:bodyPr>
          <a:lstStyle/>
          <a:p>
            <a:r>
              <a:rPr lang="en-GB" sz="2800" b="1" dirty="0" smtClean="0"/>
              <a:t>GAME: Why </a:t>
            </a:r>
            <a:r>
              <a:rPr lang="en-GB" sz="2800" dirty="0" smtClean="0"/>
              <a:t>did Tsarist Russia collapse into revolution?</a:t>
            </a:r>
            <a:endParaRPr lang="en-GB" sz="2800" dirty="0"/>
          </a:p>
        </p:txBody>
      </p:sp>
      <p:pic>
        <p:nvPicPr>
          <p:cNvPr id="4" name="Picture 3"/>
          <p:cNvPicPr>
            <a:picLocks noChangeAspect="1"/>
          </p:cNvPicPr>
          <p:nvPr/>
        </p:nvPicPr>
        <p:blipFill>
          <a:blip r:embed="rId2"/>
          <a:stretch>
            <a:fillRect/>
          </a:stretch>
        </p:blipFill>
        <p:spPr>
          <a:xfrm>
            <a:off x="457200" y="560091"/>
            <a:ext cx="8382000" cy="6297909"/>
          </a:xfrm>
          <a:prstGeom prst="rect">
            <a:avLst/>
          </a:prstGeom>
        </p:spPr>
      </p:pic>
    </p:spTree>
    <p:extLst>
      <p:ext uri="{BB962C8B-B14F-4D97-AF65-F5344CB8AC3E}">
        <p14:creationId xmlns:p14="http://schemas.microsoft.com/office/powerpoint/2010/main" val="3087278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537075"/>
            <a:ext cx="8534400" cy="6096000"/>
          </a:xfrm>
          <a:solidFill>
            <a:srgbClr val="FFFFFF">
              <a:alpha val="98824"/>
            </a:srgbClr>
          </a:solidFill>
          <a:ln>
            <a:solidFill>
              <a:schemeClr val="accent1"/>
            </a:solidFill>
          </a:ln>
        </p:spPr>
        <p:txBody>
          <a:bodyPr/>
          <a:lstStyle/>
          <a:p>
            <a:pPr algn="ctr">
              <a:buFont typeface="Arial" charset="0"/>
              <a:buNone/>
            </a:pPr>
            <a:r>
              <a:rPr lang="en-GB" sz="4000" b="1" u="sng" dirty="0" smtClean="0"/>
              <a:t>The Russian Empire Game</a:t>
            </a:r>
          </a:p>
          <a:p>
            <a:r>
              <a:rPr lang="en-GB" sz="3600" dirty="0" smtClean="0"/>
              <a:t>In groups of 3 or 4 you will decide how to rule your empire, as Tsar and advisers. The winning group will be the one with the </a:t>
            </a:r>
            <a:r>
              <a:rPr lang="en-GB" sz="3600" b="1" dirty="0" smtClean="0"/>
              <a:t>largest Imperial Fortune </a:t>
            </a:r>
            <a:r>
              <a:rPr lang="en-GB" sz="3600" dirty="0" smtClean="0"/>
              <a:t>at the end.</a:t>
            </a:r>
          </a:p>
          <a:p>
            <a:r>
              <a:rPr lang="en-GB" sz="3600" dirty="0" smtClean="0"/>
              <a:t>Throughout the game, try to identify all the different </a:t>
            </a:r>
            <a:r>
              <a:rPr lang="en-GB" sz="3600" b="1" dirty="0" smtClean="0"/>
              <a:t>causes</a:t>
            </a:r>
            <a:r>
              <a:rPr lang="en-GB" sz="3600" dirty="0" smtClean="0"/>
              <a:t> (reasons) as to why the Tsar’s rule collapsed into revolution.</a:t>
            </a:r>
          </a:p>
          <a:p>
            <a:r>
              <a:rPr lang="en-GB" sz="3600" dirty="0" smtClean="0"/>
              <a:t>You will have to take on and deal with a lot of information all at once! So </a:t>
            </a:r>
            <a:r>
              <a:rPr lang="en-GB" sz="3600" b="1" dirty="0" smtClean="0"/>
              <a:t>listen </a:t>
            </a:r>
            <a:r>
              <a:rPr lang="en-GB" sz="3600" dirty="0" smtClean="0"/>
              <a:t>well.</a:t>
            </a:r>
          </a:p>
        </p:txBody>
      </p:sp>
      <p:sp>
        <p:nvSpPr>
          <p:cNvPr id="3" name="TextBox 2"/>
          <p:cNvSpPr txBox="1"/>
          <p:nvPr/>
        </p:nvSpPr>
        <p:spPr>
          <a:xfrm>
            <a:off x="381000" y="0"/>
            <a:ext cx="8534400" cy="523220"/>
          </a:xfrm>
          <a:prstGeom prst="rect">
            <a:avLst/>
          </a:prstGeom>
          <a:solidFill>
            <a:srgbClr val="FFFF00"/>
          </a:solidFill>
        </p:spPr>
        <p:txBody>
          <a:bodyPr wrap="square" rtlCol="0">
            <a:spAutoFit/>
          </a:bodyPr>
          <a:lstStyle/>
          <a:p>
            <a:r>
              <a:rPr lang="en-GB" sz="2800" b="1" dirty="0" smtClean="0"/>
              <a:t>GAME: Why </a:t>
            </a:r>
            <a:r>
              <a:rPr lang="en-GB" sz="2800" dirty="0" smtClean="0"/>
              <a:t>did Tsarist Russia collapse into revolution?</a:t>
            </a:r>
            <a:endParaRPr lang="en-GB" sz="2800" dirty="0"/>
          </a:p>
        </p:txBody>
      </p:sp>
    </p:spTree>
    <p:extLst>
      <p:ext uri="{BB962C8B-B14F-4D97-AF65-F5344CB8AC3E}">
        <p14:creationId xmlns:p14="http://schemas.microsoft.com/office/powerpoint/2010/main" val="169047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checkerboard(across)">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heckerboard(across)">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heckerboard(across)">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heckerboard(across)">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checkerboard(across)">
                                      <p:cBhvr>
                                        <p:cTn id="2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715375" cy="5943600"/>
          </a:xfrm>
          <a:solidFill>
            <a:schemeClr val="bg1"/>
          </a:solidFill>
        </p:spPr>
        <p:txBody>
          <a:bodyPr rtlCol="0">
            <a:normAutofit fontScale="70000" lnSpcReduction="20000"/>
          </a:bodyPr>
          <a:lstStyle/>
          <a:p>
            <a:pPr fontAlgn="auto">
              <a:spcAft>
                <a:spcPts val="0"/>
              </a:spcAft>
              <a:buFont typeface="Arial" pitchFamily="34" charset="0"/>
              <a:buChar char="•"/>
              <a:defRPr/>
            </a:pPr>
            <a:r>
              <a:rPr lang="en-GB" dirty="0" smtClean="0"/>
              <a:t>The point of the game is to rule the Russian Empire well. You must </a:t>
            </a:r>
            <a:r>
              <a:rPr lang="en-GB" b="1" dirty="0" smtClean="0"/>
              <a:t>stay alive </a:t>
            </a:r>
            <a:r>
              <a:rPr lang="en-GB" dirty="0" smtClean="0"/>
              <a:t>and </a:t>
            </a:r>
            <a:r>
              <a:rPr lang="en-GB" b="1" dirty="0" smtClean="0"/>
              <a:t>stay rich</a:t>
            </a:r>
            <a:r>
              <a:rPr lang="en-GB" dirty="0" smtClean="0"/>
              <a:t> (you need money to sort out all your problems!). You get </a:t>
            </a:r>
            <a:r>
              <a:rPr lang="en-GB" b="1" dirty="0" smtClean="0"/>
              <a:t>bonuses </a:t>
            </a:r>
            <a:r>
              <a:rPr lang="en-GB" dirty="0" smtClean="0"/>
              <a:t>by making the right decisions, and you get money by receiving taxes. You will need money though to pay and equip your army and secret service! </a:t>
            </a:r>
            <a:r>
              <a:rPr lang="en-GB" u="sng" dirty="0" smtClean="0"/>
              <a:t>The amount you pay will change – e.g. if it is wartime.</a:t>
            </a:r>
            <a:endParaRPr lang="en-GB" dirty="0" smtClean="0"/>
          </a:p>
          <a:p>
            <a:pPr fontAlgn="auto">
              <a:spcAft>
                <a:spcPts val="0"/>
              </a:spcAft>
              <a:buFont typeface="Arial" pitchFamily="34" charset="0"/>
              <a:buChar char="•"/>
              <a:defRPr/>
            </a:pPr>
            <a:r>
              <a:rPr lang="en-GB" dirty="0" smtClean="0"/>
              <a:t>You will hear a news flash at the start of each round, which will help you to make your decisions. </a:t>
            </a:r>
            <a:r>
              <a:rPr lang="en-GB" b="1" dirty="0" smtClean="0"/>
              <a:t>Listen carefully </a:t>
            </a:r>
            <a:r>
              <a:rPr lang="en-GB" dirty="0" smtClean="0"/>
              <a:t>as </a:t>
            </a:r>
            <a:r>
              <a:rPr lang="en-GB" u="sng" dirty="0" smtClean="0"/>
              <a:t>it will not be repeated!</a:t>
            </a:r>
          </a:p>
          <a:p>
            <a:pPr fontAlgn="auto">
              <a:spcAft>
                <a:spcPts val="0"/>
              </a:spcAft>
              <a:buFont typeface="Arial" pitchFamily="34" charset="0"/>
              <a:buChar char="•"/>
              <a:defRPr/>
            </a:pPr>
            <a:r>
              <a:rPr lang="en-GB" dirty="0" smtClean="0"/>
              <a:t>When you have decided, select the correct ‘Action Cards’ and place them in front of you. You are only allowed to do what you can afford. Thoughtful action points will lead to bonus points, and poor actions will lead to penalties. </a:t>
            </a:r>
            <a:r>
              <a:rPr lang="en-GB" b="1" dirty="0" smtClean="0"/>
              <a:t>You die if you ever have 4 more penalties than bonuses.</a:t>
            </a:r>
            <a:endParaRPr lang="en-GB" dirty="0" smtClean="0"/>
          </a:p>
          <a:p>
            <a:pPr fontAlgn="auto">
              <a:spcAft>
                <a:spcPts val="0"/>
              </a:spcAft>
              <a:buFont typeface="Arial" pitchFamily="34" charset="0"/>
              <a:buChar char="•"/>
              <a:defRPr/>
            </a:pPr>
            <a:r>
              <a:rPr lang="en-GB" dirty="0" smtClean="0"/>
              <a:t>You can make any action in any round. After Action Cards have been played, you will hear the consequences of your decisions.</a:t>
            </a:r>
          </a:p>
          <a:p>
            <a:pPr fontAlgn="auto">
              <a:spcAft>
                <a:spcPts val="0"/>
              </a:spcAft>
              <a:buFont typeface="Arial" pitchFamily="34" charset="0"/>
              <a:buChar char="•"/>
              <a:defRPr/>
            </a:pPr>
            <a:r>
              <a:rPr lang="en-GB" dirty="0" smtClean="0"/>
              <a:t>The </a:t>
            </a:r>
            <a:r>
              <a:rPr lang="en-GB" b="1" dirty="0" smtClean="0"/>
              <a:t>winning group </a:t>
            </a:r>
            <a:r>
              <a:rPr lang="en-GB" dirty="0" smtClean="0"/>
              <a:t>will have the most money at the end so make sure you make the right decisions</a:t>
            </a:r>
            <a:r>
              <a:rPr lang="en-GB" dirty="0"/>
              <a:t>.</a:t>
            </a:r>
            <a:endParaRPr lang="en-GB" dirty="0" smtClean="0"/>
          </a:p>
          <a:p>
            <a:pPr fontAlgn="auto">
              <a:spcAft>
                <a:spcPts val="0"/>
              </a:spcAft>
              <a:buFont typeface="Arial" pitchFamily="34" charset="0"/>
              <a:buChar char="•"/>
              <a:defRPr/>
            </a:pPr>
            <a:r>
              <a:rPr lang="en-GB" dirty="0" smtClean="0"/>
              <a:t>1 coin will be subtracted from any </a:t>
            </a:r>
            <a:r>
              <a:rPr lang="en-GB" b="1" dirty="0" smtClean="0"/>
              <a:t>groups talking </a:t>
            </a:r>
            <a:r>
              <a:rPr lang="en-GB" dirty="0" smtClean="0"/>
              <a:t>through the news flashes.</a:t>
            </a:r>
          </a:p>
          <a:p>
            <a:pPr fontAlgn="auto">
              <a:spcAft>
                <a:spcPts val="0"/>
              </a:spcAft>
              <a:buFont typeface="Arial" pitchFamily="34" charset="0"/>
              <a:buChar char="•"/>
              <a:defRPr/>
            </a:pPr>
            <a:r>
              <a:rPr lang="en-GB" dirty="0" smtClean="0"/>
              <a:t>Actions </a:t>
            </a:r>
            <a:r>
              <a:rPr lang="en-GB" b="1" dirty="0" smtClean="0"/>
              <a:t>only count for a single round </a:t>
            </a:r>
            <a:r>
              <a:rPr lang="en-GB" dirty="0" smtClean="0"/>
              <a:t>and cannot be brought forward. </a:t>
            </a:r>
          </a:p>
        </p:txBody>
      </p:sp>
      <p:sp>
        <p:nvSpPr>
          <p:cNvPr id="5" name="TextBox 4"/>
          <p:cNvSpPr txBox="1"/>
          <p:nvPr/>
        </p:nvSpPr>
        <p:spPr>
          <a:xfrm>
            <a:off x="609600" y="261610"/>
            <a:ext cx="8188410" cy="523220"/>
          </a:xfrm>
          <a:prstGeom prst="rect">
            <a:avLst/>
          </a:prstGeom>
          <a:solidFill>
            <a:srgbClr val="FFFF00"/>
          </a:solidFill>
        </p:spPr>
        <p:txBody>
          <a:bodyPr wrap="none" rtlCol="0">
            <a:spAutoFit/>
          </a:bodyPr>
          <a:lstStyle/>
          <a:p>
            <a:r>
              <a:rPr lang="en-GB" sz="2800" b="1" dirty="0" smtClean="0"/>
              <a:t>GAME: Why </a:t>
            </a:r>
            <a:r>
              <a:rPr lang="en-GB" sz="2800" dirty="0" smtClean="0"/>
              <a:t>did Tsarist Russia collapse into revolution?</a:t>
            </a:r>
            <a:endParaRPr lang="en-GB" sz="2800" dirty="0"/>
          </a:p>
        </p:txBody>
      </p:sp>
    </p:spTree>
    <p:extLst>
      <p:ext uri="{BB962C8B-B14F-4D97-AF65-F5344CB8AC3E}">
        <p14:creationId xmlns:p14="http://schemas.microsoft.com/office/powerpoint/2010/main" val="320465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
        <p:nvSpPr>
          <p:cNvPr id="5" name="TextBox 4"/>
          <p:cNvSpPr txBox="1"/>
          <p:nvPr/>
        </p:nvSpPr>
        <p:spPr>
          <a:xfrm>
            <a:off x="609600" y="685800"/>
            <a:ext cx="8153400" cy="5847755"/>
          </a:xfrm>
          <a:prstGeom prst="rect">
            <a:avLst/>
          </a:prstGeom>
          <a:solidFill>
            <a:schemeClr val="bg1"/>
          </a:solidFill>
        </p:spPr>
        <p:txBody>
          <a:bodyPr wrap="square" rtlCol="0">
            <a:spAutoFit/>
          </a:bodyPr>
          <a:lstStyle/>
          <a:p>
            <a:r>
              <a:rPr lang="en-GB" sz="5400" b="1" dirty="0" smtClean="0"/>
              <a:t>Advice</a:t>
            </a:r>
            <a:r>
              <a:rPr lang="en-GB" sz="3600" b="1" dirty="0" smtClean="0"/>
              <a:t>:</a:t>
            </a:r>
          </a:p>
          <a:p>
            <a:pPr marL="742950" indent="-742950">
              <a:buAutoNum type="arabicPeriod"/>
            </a:pPr>
            <a:r>
              <a:rPr lang="en-GB" sz="4000" dirty="0" smtClean="0"/>
              <a:t>Try to anticipate troubles and take action to avoid them</a:t>
            </a:r>
          </a:p>
          <a:p>
            <a:pPr marL="742950" indent="-742950">
              <a:buAutoNum type="arabicPeriod"/>
            </a:pPr>
            <a:r>
              <a:rPr lang="en-GB" sz="4000" dirty="0" smtClean="0"/>
              <a:t>Your life is in constant danger- be careful</a:t>
            </a:r>
          </a:p>
          <a:p>
            <a:pPr marL="742950" indent="-742950">
              <a:buAutoNum type="arabicPeriod"/>
            </a:pPr>
            <a:r>
              <a:rPr lang="en-GB" sz="4000" dirty="0" smtClean="0"/>
              <a:t>When things go well, prepare for bad times ahead</a:t>
            </a:r>
          </a:p>
          <a:p>
            <a:pPr marL="742950" indent="-742950">
              <a:buAutoNum type="arabicPeriod"/>
            </a:pPr>
            <a:r>
              <a:rPr lang="en-GB" sz="4000" dirty="0" smtClean="0"/>
              <a:t>Try to keep the loyalty and love of your people</a:t>
            </a:r>
            <a:endParaRPr lang="en-GB" sz="4000" dirty="0"/>
          </a:p>
        </p:txBody>
      </p:sp>
      <p:sp>
        <p:nvSpPr>
          <p:cNvPr id="6" name="TextBox 5"/>
          <p:cNvSpPr txBox="1"/>
          <p:nvPr/>
        </p:nvSpPr>
        <p:spPr>
          <a:xfrm>
            <a:off x="609600" y="117764"/>
            <a:ext cx="8188410" cy="523220"/>
          </a:xfrm>
          <a:prstGeom prst="rect">
            <a:avLst/>
          </a:prstGeom>
          <a:solidFill>
            <a:srgbClr val="FFFF00"/>
          </a:solidFill>
        </p:spPr>
        <p:txBody>
          <a:bodyPr wrap="none" rtlCol="0">
            <a:spAutoFit/>
          </a:bodyPr>
          <a:lstStyle/>
          <a:p>
            <a:r>
              <a:rPr lang="en-GB" sz="2800" b="1" dirty="0" smtClean="0"/>
              <a:t>GAME: Why </a:t>
            </a:r>
            <a:r>
              <a:rPr lang="en-GB" sz="2800" dirty="0" smtClean="0"/>
              <a:t>did Tsarist Russia collapse into revolution?</a:t>
            </a:r>
            <a:endParaRPr lang="en-GB" sz="2800" dirty="0"/>
          </a:p>
        </p:txBody>
      </p:sp>
    </p:spTree>
    <p:extLst>
      <p:ext uri="{BB962C8B-B14F-4D97-AF65-F5344CB8AC3E}">
        <p14:creationId xmlns:p14="http://schemas.microsoft.com/office/powerpoint/2010/main" val="24597958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428625" y="0"/>
            <a:ext cx="8229600" cy="838200"/>
          </a:xfrm>
          <a:solidFill>
            <a:schemeClr val="bg1">
              <a:alpha val="74901"/>
            </a:schemeClr>
          </a:solidFill>
        </p:spPr>
        <p:txBody>
          <a:bodyPr/>
          <a:lstStyle/>
          <a:p>
            <a:r>
              <a:rPr lang="en-GB" i="1" u="sng" dirty="0" smtClean="0"/>
              <a:t>Who do you need to know about?</a:t>
            </a:r>
          </a:p>
        </p:txBody>
      </p:sp>
      <p:sp>
        <p:nvSpPr>
          <p:cNvPr id="3" name="Content Placeholder 2"/>
          <p:cNvSpPr>
            <a:spLocks noGrp="1"/>
          </p:cNvSpPr>
          <p:nvPr>
            <p:ph idx="1"/>
          </p:nvPr>
        </p:nvSpPr>
        <p:spPr>
          <a:xfrm>
            <a:off x="457200" y="914400"/>
            <a:ext cx="8229600" cy="5714999"/>
          </a:xfrm>
          <a:solidFill>
            <a:srgbClr val="FFFFFF">
              <a:alpha val="98000"/>
            </a:srgbClr>
          </a:solidFill>
        </p:spPr>
        <p:txBody>
          <a:bodyPr rtlCol="0">
            <a:normAutofit fontScale="92500" lnSpcReduction="20000"/>
          </a:bodyPr>
          <a:lstStyle/>
          <a:p>
            <a:pPr fontAlgn="auto">
              <a:spcAft>
                <a:spcPts val="0"/>
              </a:spcAft>
              <a:buFont typeface="Arial" pitchFamily="34" charset="0"/>
              <a:buChar char="•"/>
              <a:defRPr/>
            </a:pPr>
            <a:r>
              <a:rPr lang="en-GB" sz="2000" b="1" i="1" u="sng" dirty="0" smtClean="0"/>
              <a:t>The Cossacks</a:t>
            </a:r>
            <a:r>
              <a:rPr lang="en-GB" sz="2000" dirty="0" smtClean="0"/>
              <a:t>– You have a fairly large army to protect a large empire. The fierce Cossacks are leaders of the army. You must protect Russia’s borders, and deal with invasions and in-fighting. Peasants can be troublesome when they don’t have enough food and workers’ strikes need to be crushed – brutally! Make sure you pay your Cossacks generously to keep them loyal. </a:t>
            </a:r>
          </a:p>
          <a:p>
            <a:pPr fontAlgn="auto">
              <a:spcAft>
                <a:spcPts val="0"/>
              </a:spcAft>
              <a:buFont typeface="Arial" pitchFamily="34" charset="0"/>
              <a:buChar char="•"/>
              <a:defRPr/>
            </a:pPr>
            <a:r>
              <a:rPr lang="en-GB" sz="2000" b="1" i="1" u="sng" dirty="0" smtClean="0"/>
              <a:t>The people of St. Petersburg</a:t>
            </a:r>
            <a:r>
              <a:rPr lang="en-GB" sz="2000" dirty="0" smtClean="0"/>
              <a:t>– they live at the centre of your Empire, and expect you to rule wisely and fairly. They spend a lot of their free time discussing you – make sure they have enough food and vodka so that good things are said! Many of the upper classes want Russia to keep pace with other European countries, so they are interested in industrialisation.</a:t>
            </a:r>
          </a:p>
          <a:p>
            <a:pPr fontAlgn="auto">
              <a:spcAft>
                <a:spcPts val="0"/>
              </a:spcAft>
              <a:buFont typeface="Arial" pitchFamily="34" charset="0"/>
              <a:buChar char="•"/>
              <a:defRPr/>
            </a:pPr>
            <a:r>
              <a:rPr lang="en-GB" sz="2000" b="1" i="1" u="sng" dirty="0" smtClean="0"/>
              <a:t>The colonies</a:t>
            </a:r>
            <a:r>
              <a:rPr lang="en-GB" sz="2000" dirty="0" smtClean="0"/>
              <a:t>– these are the areas which have been conquered by your army at the end of the nineteenth century. The people living here pay you taxes and expect to be treated and governed fairly. It is important that they are kept happy, but don’t hesitate to crack down on them if problems become serious. </a:t>
            </a:r>
          </a:p>
          <a:p>
            <a:pPr fontAlgn="auto">
              <a:spcAft>
                <a:spcPts val="0"/>
              </a:spcAft>
              <a:buFont typeface="Arial" pitchFamily="34" charset="0"/>
              <a:buChar char="•"/>
              <a:defRPr/>
            </a:pPr>
            <a:r>
              <a:rPr lang="en-GB" sz="2000" b="1" i="1" u="sng" dirty="0" smtClean="0"/>
              <a:t>Revolutionaries abroad</a:t>
            </a:r>
            <a:r>
              <a:rPr lang="en-GB" sz="2000" dirty="0" smtClean="0"/>
              <a:t>– there are people living outside the Empire who have new ideas like ‘democracy’ and ‘freedom of speech’. You have no control over them. Their ideas do a lot of damage when they encourage people in your empire to be critical about your absolute power. When their ideas are found to be influencing people in your empire, don’t be afraid to exile revolutionaries to Eastern Siberia to do forced labour.</a:t>
            </a:r>
          </a:p>
          <a:p>
            <a:pPr fontAlgn="auto">
              <a:spcAft>
                <a:spcPts val="0"/>
              </a:spcAft>
              <a:buFont typeface="Arial" pitchFamily="34" charset="0"/>
              <a:buChar char="•"/>
              <a:defRPr/>
            </a:pPr>
            <a:r>
              <a:rPr lang="en-GB" sz="2000" b="1" i="1" u="sng" dirty="0" smtClean="0"/>
              <a:t>The </a:t>
            </a:r>
            <a:r>
              <a:rPr lang="en-GB" sz="2000" b="1" i="1" u="sng" dirty="0" err="1" smtClean="0"/>
              <a:t>Okhrana</a:t>
            </a:r>
            <a:r>
              <a:rPr lang="en-GB" sz="2000" dirty="0" smtClean="0"/>
              <a:t>– This is your secret police. It involves a network of spies and agents who protect and advise you. They crack down on any opposition to your government and deal swiftly with any newspapers criticising you. </a:t>
            </a:r>
            <a:endParaRPr lang="en-GB" sz="2000" u="sng" dirty="0"/>
          </a:p>
        </p:txBody>
      </p:sp>
    </p:spTree>
    <p:extLst>
      <p:ext uri="{BB962C8B-B14F-4D97-AF65-F5344CB8AC3E}">
        <p14:creationId xmlns:p14="http://schemas.microsoft.com/office/powerpoint/2010/main" val="180119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229600" cy="5562600"/>
          </a:xfrm>
          <a:solidFill>
            <a:schemeClr val="bg1"/>
          </a:solidFill>
        </p:spPr>
        <p:txBody>
          <a:bodyPr/>
          <a:lstStyle/>
          <a:p>
            <a:pPr marL="0" indent="0">
              <a:buNone/>
            </a:pPr>
            <a:r>
              <a:rPr lang="en-GB" sz="4000" b="1" dirty="0" smtClean="0"/>
              <a:t>And finally…</a:t>
            </a:r>
          </a:p>
          <a:p>
            <a:pPr marL="0" indent="0">
              <a:buNone/>
            </a:pPr>
            <a:endParaRPr lang="en-GB" sz="1400" dirty="0" smtClean="0"/>
          </a:p>
          <a:p>
            <a:pPr marL="0" indent="0">
              <a:buNone/>
            </a:pPr>
            <a:r>
              <a:rPr lang="en-GB" dirty="0" smtClean="0"/>
              <a:t>Tsars can die as the result of </a:t>
            </a:r>
            <a:r>
              <a:rPr lang="en-GB" b="1" dirty="0" smtClean="0"/>
              <a:t>assassination </a:t>
            </a:r>
            <a:r>
              <a:rPr lang="en-GB" dirty="0" smtClean="0"/>
              <a:t>or lose their thrones if they go </a:t>
            </a:r>
            <a:r>
              <a:rPr lang="en-GB" b="1" dirty="0" smtClean="0"/>
              <a:t>bankrupt</a:t>
            </a:r>
            <a:r>
              <a:rPr lang="en-GB" dirty="0" smtClean="0"/>
              <a:t>. If this happens, the group must select a new Tsar who starts ruling immediately with a personal fortune of 8. </a:t>
            </a:r>
          </a:p>
          <a:p>
            <a:pPr marL="0" indent="0">
              <a:buNone/>
            </a:pPr>
            <a:r>
              <a:rPr lang="en-GB" b="1" dirty="0" smtClean="0"/>
              <a:t>Dead tsars </a:t>
            </a:r>
            <a:r>
              <a:rPr lang="en-GB" dirty="0" smtClean="0"/>
              <a:t>can still give advice and help through dreams and prophesies as revealed by the ‘</a:t>
            </a:r>
            <a:r>
              <a:rPr lang="en-GB" dirty="0" err="1" smtClean="0"/>
              <a:t>Startsy</a:t>
            </a:r>
            <a:r>
              <a:rPr lang="en-GB" dirty="0" smtClean="0"/>
              <a:t>’ (the Holy men)</a:t>
            </a:r>
            <a:endParaRPr lang="en-GB" dirty="0"/>
          </a:p>
        </p:txBody>
      </p:sp>
      <p:sp>
        <p:nvSpPr>
          <p:cNvPr id="4" name="TextBox 3"/>
          <p:cNvSpPr txBox="1"/>
          <p:nvPr/>
        </p:nvSpPr>
        <p:spPr>
          <a:xfrm>
            <a:off x="609600" y="202939"/>
            <a:ext cx="8188410" cy="523220"/>
          </a:xfrm>
          <a:prstGeom prst="rect">
            <a:avLst/>
          </a:prstGeom>
          <a:solidFill>
            <a:srgbClr val="FFFF00"/>
          </a:solidFill>
        </p:spPr>
        <p:txBody>
          <a:bodyPr wrap="none" rtlCol="0">
            <a:spAutoFit/>
          </a:bodyPr>
          <a:lstStyle/>
          <a:p>
            <a:r>
              <a:rPr lang="en-GB" sz="2800" b="1" dirty="0" smtClean="0"/>
              <a:t>GAME: Why </a:t>
            </a:r>
            <a:r>
              <a:rPr lang="en-GB" sz="2800" dirty="0" smtClean="0"/>
              <a:t>did Tsarist Russia collapse into revolution?</a:t>
            </a:r>
            <a:endParaRPr lang="en-GB" sz="2800" dirty="0"/>
          </a:p>
        </p:txBody>
      </p:sp>
    </p:spTree>
    <p:extLst>
      <p:ext uri="{BB962C8B-B14F-4D97-AF65-F5344CB8AC3E}">
        <p14:creationId xmlns:p14="http://schemas.microsoft.com/office/powerpoint/2010/main" val="2746708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457200" y="4419600"/>
            <a:ext cx="2693366" cy="584775"/>
          </a:xfrm>
          <a:prstGeom prst="rect">
            <a:avLst/>
          </a:prstGeom>
          <a:solidFill>
            <a:schemeClr val="bg1"/>
          </a:solidFill>
        </p:spPr>
        <p:txBody>
          <a:bodyPr wrap="none" rtlCol="0">
            <a:spAutoFit/>
          </a:bodyPr>
          <a:lstStyle/>
          <a:p>
            <a:r>
              <a:rPr lang="en-GB" sz="3200" b="1" dirty="0" smtClean="0"/>
              <a:t>Let’s play…!</a:t>
            </a:r>
            <a:endParaRPr lang="en-GB" sz="3200" b="1" dirty="0"/>
          </a:p>
        </p:txBody>
      </p:sp>
      <p:sp>
        <p:nvSpPr>
          <p:cNvPr id="4" name="TextBox 3"/>
          <p:cNvSpPr txBox="1"/>
          <p:nvPr/>
        </p:nvSpPr>
        <p:spPr>
          <a:xfrm>
            <a:off x="381000" y="2057400"/>
            <a:ext cx="2771913" cy="1815882"/>
          </a:xfrm>
          <a:prstGeom prst="rect">
            <a:avLst/>
          </a:prstGeom>
          <a:solidFill>
            <a:srgbClr val="002060"/>
          </a:solidFill>
        </p:spPr>
        <p:txBody>
          <a:bodyPr wrap="none" rtlCol="0">
            <a:spAutoFit/>
          </a:bodyPr>
          <a:lstStyle/>
          <a:p>
            <a:r>
              <a:rPr lang="en-GB" sz="2800" b="1" dirty="0" smtClean="0"/>
              <a:t>Do you have…</a:t>
            </a:r>
          </a:p>
          <a:p>
            <a:pPr marL="285750" indent="-285750">
              <a:buFont typeface="Arial" pitchFamily="34" charset="0"/>
              <a:buChar char="•"/>
            </a:pPr>
            <a:r>
              <a:rPr lang="en-GB" sz="2800" dirty="0" smtClean="0"/>
              <a:t>A </a:t>
            </a:r>
            <a:r>
              <a:rPr lang="en-GB" sz="2800" dirty="0" err="1" smtClean="0"/>
              <a:t>scoresheet</a:t>
            </a:r>
            <a:r>
              <a:rPr lang="en-GB" sz="2800" dirty="0" smtClean="0"/>
              <a:t>?</a:t>
            </a:r>
          </a:p>
          <a:p>
            <a:pPr marL="285750" indent="-285750">
              <a:buFont typeface="Arial" pitchFamily="34" charset="0"/>
              <a:buChar char="•"/>
            </a:pPr>
            <a:r>
              <a:rPr lang="en-GB" sz="2800" dirty="0" smtClean="0"/>
              <a:t>A map?</a:t>
            </a:r>
          </a:p>
          <a:p>
            <a:pPr marL="285750" indent="-285750">
              <a:buFont typeface="Arial" pitchFamily="34" charset="0"/>
              <a:buChar char="•"/>
            </a:pPr>
            <a:r>
              <a:rPr lang="en-GB" sz="2800" dirty="0" smtClean="0"/>
              <a:t>Action cards?</a:t>
            </a:r>
            <a:endParaRPr lang="en-GB" sz="2800" dirty="0"/>
          </a:p>
        </p:txBody>
      </p:sp>
      <p:sp>
        <p:nvSpPr>
          <p:cNvPr id="7" name="TextBox 6"/>
          <p:cNvSpPr txBox="1"/>
          <p:nvPr/>
        </p:nvSpPr>
        <p:spPr>
          <a:xfrm>
            <a:off x="685800" y="533400"/>
            <a:ext cx="7848600" cy="954107"/>
          </a:xfrm>
          <a:prstGeom prst="rect">
            <a:avLst/>
          </a:prstGeom>
          <a:solidFill>
            <a:srgbClr val="FFFF0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smtClean="0">
                <a:ln>
                  <a:noFill/>
                </a:ln>
                <a:solidFill>
                  <a:sysClr val="windowText" lastClr="000000"/>
                </a:solidFill>
                <a:effectLst/>
                <a:uLnTx/>
                <a:uFillTx/>
              </a:rPr>
              <a:t>GAME: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smtClean="0">
                <a:ln>
                  <a:noFill/>
                </a:ln>
                <a:solidFill>
                  <a:sysClr val="windowText" lastClr="000000"/>
                </a:solidFill>
                <a:effectLst/>
                <a:uLnTx/>
                <a:uFillTx/>
              </a:rPr>
              <a:t>Why </a:t>
            </a:r>
            <a:r>
              <a:rPr kumimoji="0" lang="en-GB" sz="2800" b="0" i="0" u="none" strike="noStrike" kern="0" cap="none" spc="0" normalizeH="0" baseline="0" noProof="0" dirty="0" smtClean="0">
                <a:ln>
                  <a:noFill/>
                </a:ln>
                <a:solidFill>
                  <a:sysClr val="windowText" lastClr="000000"/>
                </a:solidFill>
                <a:effectLst/>
                <a:uLnTx/>
                <a:uFillTx/>
              </a:rPr>
              <a:t>did Tsarist Russia collapse into revolution?</a:t>
            </a:r>
            <a:endParaRPr kumimoji="0" lang="en-GB" sz="2800" b="0" i="0" u="none" strike="noStrike" kern="0" cap="none" spc="0" normalizeH="0" baseline="0" noProof="0" dirty="0">
              <a:ln>
                <a:noFill/>
              </a:ln>
              <a:solidFill>
                <a:sysClr val="windowText" lastClr="000000"/>
              </a:solidFill>
              <a:effectLst/>
              <a:uLnTx/>
              <a:uFillTx/>
            </a:endParaRPr>
          </a:p>
        </p:txBody>
      </p:sp>
      <p:pic>
        <p:nvPicPr>
          <p:cNvPr id="9" name="Picture 8"/>
          <p:cNvPicPr>
            <a:picLocks noChangeAspect="1"/>
          </p:cNvPicPr>
          <p:nvPr/>
        </p:nvPicPr>
        <p:blipFill>
          <a:blip r:embed="rId2"/>
          <a:srcRect b="5377"/>
          <a:stretch>
            <a:fillRect/>
          </a:stretch>
        </p:blipFill>
        <p:spPr>
          <a:xfrm>
            <a:off x="3505201" y="1828800"/>
            <a:ext cx="5638799" cy="4008943"/>
          </a:xfrm>
          <a:prstGeom prst="rect">
            <a:avLst/>
          </a:prstGeom>
        </p:spPr>
      </p:pic>
    </p:spTree>
    <p:extLst>
      <p:ext uri="{BB962C8B-B14F-4D97-AF65-F5344CB8AC3E}">
        <p14:creationId xmlns:p14="http://schemas.microsoft.com/office/powerpoint/2010/main" val="8300997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rcRect b="5377"/>
          <a:stretch>
            <a:fillRect/>
          </a:stretch>
        </p:blipFill>
        <p:spPr>
          <a:xfrm>
            <a:off x="0" y="533400"/>
            <a:ext cx="7315200" cy="5200792"/>
          </a:xfrm>
          <a:prstGeom prst="rect">
            <a:avLst/>
          </a:prstGeom>
        </p:spPr>
      </p:pic>
      <p:sp>
        <p:nvSpPr>
          <p:cNvPr id="5" name="TextBox 4"/>
          <p:cNvSpPr txBox="1"/>
          <p:nvPr/>
        </p:nvSpPr>
        <p:spPr>
          <a:xfrm>
            <a:off x="0" y="0"/>
            <a:ext cx="7239000" cy="400110"/>
          </a:xfrm>
          <a:prstGeom prst="rect">
            <a:avLst/>
          </a:prstGeom>
          <a:noFill/>
          <a:ln w="28575" cap="flat" cmpd="sng" algn="ctr">
            <a:solidFill>
              <a:schemeClr val="bg1">
                <a:lumMod val="50000"/>
              </a:schemeClr>
            </a:solidFill>
            <a:prstDash val="solid"/>
            <a:round/>
            <a:headEnd type="none" w="med" len="med"/>
            <a:tailEnd type="none" w="med" len="med"/>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sng" strike="noStrike" kern="0" cap="none" spc="0" normalizeH="0" baseline="0" noProof="0" dirty="0" smtClean="0">
                <a:ln>
                  <a:noFill/>
                </a:ln>
                <a:solidFill>
                  <a:sysClr val="windowText" lastClr="000000"/>
                </a:solidFill>
                <a:effectLst/>
                <a:uLnTx/>
                <a:uFillTx/>
              </a:rPr>
              <a:t>MAP: </a:t>
            </a:r>
            <a:r>
              <a:rPr kumimoji="0" lang="en-GB" sz="2000" i="0" u="none" strike="noStrike" kern="0" cap="none" spc="0" normalizeH="0" baseline="0" noProof="0" dirty="0" smtClean="0">
                <a:ln>
                  <a:noFill/>
                </a:ln>
                <a:solidFill>
                  <a:sysClr val="windowText" lastClr="000000"/>
                </a:solidFill>
                <a:effectLst/>
                <a:uLnTx/>
                <a:uFillTx/>
              </a:rPr>
              <a:t>Why </a:t>
            </a:r>
            <a:r>
              <a:rPr kumimoji="0" lang="en-GB" sz="2000" b="0" i="0" u="none" strike="noStrike" kern="0" cap="none" spc="0" normalizeH="0" baseline="0" noProof="0" dirty="0" smtClean="0">
                <a:ln>
                  <a:noFill/>
                </a:ln>
                <a:solidFill>
                  <a:sysClr val="windowText" lastClr="000000"/>
                </a:solidFill>
                <a:effectLst/>
                <a:uLnTx/>
                <a:uFillTx/>
              </a:rPr>
              <a:t>did Tsarist Russia collapse into revolution?</a:t>
            </a:r>
            <a:endParaRPr kumimoji="0" lang="en-GB" sz="2000" b="0" i="0" u="none" strike="noStrike" kern="0" cap="none" spc="0" normalizeH="0" baseline="0" noProof="0" dirty="0">
              <a:ln>
                <a:noFill/>
              </a:ln>
              <a:solidFill>
                <a:sysClr val="windowText" lastClr="000000"/>
              </a:solidFill>
              <a:effectLst/>
              <a:uLnTx/>
              <a:uFillTx/>
            </a:endParaRPr>
          </a:p>
        </p:txBody>
      </p:sp>
      <p:sp>
        <p:nvSpPr>
          <p:cNvPr id="6" name="TextBox 5"/>
          <p:cNvSpPr txBox="1"/>
          <p:nvPr/>
        </p:nvSpPr>
        <p:spPr>
          <a:xfrm>
            <a:off x="7391400" y="0"/>
            <a:ext cx="1752600" cy="6832638"/>
          </a:xfrm>
          <a:prstGeom prst="rect">
            <a:avLst/>
          </a:prstGeom>
          <a:noFill/>
        </p:spPr>
        <p:txBody>
          <a:bodyPr wrap="square" rtlCol="0">
            <a:spAutoFit/>
          </a:bodyPr>
          <a:lstStyle/>
          <a:p>
            <a:r>
              <a:rPr lang="en-US" u="sng" dirty="0" smtClean="0">
                <a:solidFill>
                  <a:schemeClr val="bg1">
                    <a:lumMod val="50000"/>
                  </a:schemeClr>
                </a:solidFill>
              </a:rPr>
              <a:t>Background:</a:t>
            </a:r>
            <a:endParaRPr lang="en-US" sz="1400" u="sng" dirty="0" smtClean="0">
              <a:solidFill>
                <a:schemeClr val="bg1">
                  <a:lumMod val="50000"/>
                </a:schemeClr>
              </a:solidFill>
            </a:endParaRPr>
          </a:p>
          <a:p>
            <a:r>
              <a:rPr lang="en-GB" sz="1200" dirty="0" smtClean="0">
                <a:solidFill>
                  <a:srgbClr val="2A2A2A"/>
                </a:solidFill>
                <a:latin typeface="Calibri"/>
                <a:ea typeface="Calibri"/>
                <a:cs typeface="Calibri"/>
              </a:rPr>
              <a:t>Russia was a vast empire spanning two continents - Europe and Asia. It stretched over 4000 miles from West to East and 2,000 from North to South and covered 1/6 of the world's total land.</a:t>
            </a:r>
            <a:r>
              <a:rPr lang="en-GB" sz="1200" dirty="0" smtClean="0">
                <a:latin typeface="Calibri"/>
                <a:cs typeface="Calibri"/>
              </a:rPr>
              <a:t> </a:t>
            </a:r>
            <a:r>
              <a:rPr lang="en-GB" sz="1200" dirty="0" smtClean="0">
                <a:solidFill>
                  <a:srgbClr val="2A2A2A"/>
                </a:solidFill>
                <a:latin typeface="Calibri"/>
                <a:ea typeface="Calibri"/>
                <a:cs typeface="Calibri"/>
              </a:rPr>
              <a:t>There were few paved roads, earth roads turned to mud in the rain, and many roads became impassable. Travel by rail was only possible in European Russia until 1904 when the Trans-Siberian opened</a:t>
            </a:r>
            <a:r>
              <a:rPr lang="en-GB" sz="1200" dirty="0" smtClean="0">
                <a:solidFill>
                  <a:srgbClr val="162A40"/>
                </a:solidFill>
                <a:latin typeface="Calibri"/>
                <a:ea typeface="Calibri"/>
                <a:cs typeface="Calibri"/>
              </a:rPr>
              <a:t>. </a:t>
            </a:r>
            <a:r>
              <a:rPr lang="en-GB" sz="1200" dirty="0" smtClean="0">
                <a:solidFill>
                  <a:srgbClr val="162A40"/>
                </a:solidFill>
                <a:latin typeface="Calibri"/>
                <a:cs typeface="Calibri"/>
              </a:rPr>
              <a:t> The empire contained around 130 million people but less than half of the population were Russian. The rest belonged to the peoples who had been conquered by the Russians and It was not until the end of the nineteenth century that many areas in the south and east came under Russian control. Some of the national groups were deeply resentful of Russian control and the policy of ‘</a:t>
            </a:r>
            <a:r>
              <a:rPr lang="en-GB" sz="1200" i="1" dirty="0" err="1" smtClean="0">
                <a:solidFill>
                  <a:srgbClr val="162A40"/>
                </a:solidFill>
                <a:latin typeface="Calibri"/>
                <a:cs typeface="Calibri"/>
              </a:rPr>
              <a:t>Russificiation</a:t>
            </a:r>
            <a:r>
              <a:rPr lang="en-GB" sz="1200" dirty="0" smtClean="0">
                <a:solidFill>
                  <a:srgbClr val="162A40"/>
                </a:solidFill>
                <a:latin typeface="Calibri"/>
                <a:cs typeface="Calibri"/>
              </a:rPr>
              <a:t>’.</a:t>
            </a:r>
            <a:r>
              <a:rPr lang="en-GB" sz="1200" dirty="0" smtClean="0">
                <a:solidFill>
                  <a:srgbClr val="162A40"/>
                </a:solidFill>
                <a:latin typeface="Calibri"/>
                <a:ea typeface="Calibri"/>
                <a:cs typeface="Calibri"/>
              </a:rPr>
              <a:t> </a:t>
            </a:r>
            <a:r>
              <a:rPr lang="en-GB" sz="1200" dirty="0" smtClean="0">
                <a:solidFill>
                  <a:srgbClr val="162A40"/>
                </a:solidFill>
                <a:latin typeface="Calibri"/>
                <a:cs typeface="Calibri"/>
              </a:rPr>
              <a:t> </a:t>
            </a:r>
          </a:p>
        </p:txBody>
      </p:sp>
      <p:sp>
        <p:nvSpPr>
          <p:cNvPr id="8" name="TextBox 7"/>
          <p:cNvSpPr txBox="1"/>
          <p:nvPr/>
        </p:nvSpPr>
        <p:spPr>
          <a:xfrm>
            <a:off x="0" y="5791200"/>
            <a:ext cx="7315200" cy="1231106"/>
          </a:xfrm>
          <a:prstGeom prst="rect">
            <a:avLst/>
          </a:prstGeom>
          <a:noFill/>
        </p:spPr>
        <p:txBody>
          <a:bodyPr wrap="square" rtlCol="0">
            <a:spAutoFit/>
          </a:bodyPr>
          <a:lstStyle/>
          <a:p>
            <a:r>
              <a:rPr lang="en-GB" sz="1400" b="1" dirty="0" smtClean="0">
                <a:solidFill>
                  <a:srgbClr val="162A40"/>
                </a:solidFill>
                <a:latin typeface="Calibri"/>
                <a:cs typeface="Calibri"/>
              </a:rPr>
              <a:t>Peoples included: </a:t>
            </a:r>
            <a:r>
              <a:rPr lang="en-GB" sz="1200" u="sng" dirty="0" smtClean="0">
                <a:solidFill>
                  <a:srgbClr val="162A40"/>
                </a:solidFill>
                <a:latin typeface="Calibri"/>
                <a:cs typeface="Calibri"/>
              </a:rPr>
              <a:t>Cossacks </a:t>
            </a:r>
            <a:r>
              <a:rPr lang="en-GB" sz="1200" dirty="0" smtClean="0">
                <a:solidFill>
                  <a:srgbClr val="162A40"/>
                </a:solidFill>
                <a:latin typeface="Calibri"/>
                <a:cs typeface="Calibri"/>
              </a:rPr>
              <a:t>– fiercely independent warriors living in European Russia who supported the Tsar;  ‘</a:t>
            </a:r>
            <a:r>
              <a:rPr lang="en-GB" sz="1200" u="sng" dirty="0" smtClean="0">
                <a:solidFill>
                  <a:srgbClr val="162A40"/>
                </a:solidFill>
                <a:latin typeface="Calibri"/>
                <a:cs typeface="Calibri"/>
              </a:rPr>
              <a:t>White Russians</a:t>
            </a:r>
            <a:r>
              <a:rPr lang="en-GB" sz="1200" dirty="0" smtClean="0">
                <a:solidFill>
                  <a:srgbClr val="162A40"/>
                </a:solidFill>
                <a:latin typeface="Calibri"/>
                <a:cs typeface="Calibri"/>
              </a:rPr>
              <a:t>’ – with blond hair and pale skin; </a:t>
            </a:r>
            <a:r>
              <a:rPr lang="en-GB" sz="1200" u="sng" dirty="0" smtClean="0">
                <a:solidFill>
                  <a:srgbClr val="162A40"/>
                </a:solidFill>
                <a:latin typeface="Calibri"/>
                <a:cs typeface="Calibri"/>
              </a:rPr>
              <a:t>The Great Russians </a:t>
            </a:r>
            <a:r>
              <a:rPr lang="en-GB" sz="1200" dirty="0" smtClean="0">
                <a:solidFill>
                  <a:srgbClr val="162A40"/>
                </a:solidFill>
                <a:latin typeface="Calibri"/>
                <a:cs typeface="Calibri"/>
              </a:rPr>
              <a:t>– a mixture of Slavs and Vikings; </a:t>
            </a:r>
            <a:r>
              <a:rPr lang="en-GB" sz="1200" u="sng" dirty="0" smtClean="0">
                <a:solidFill>
                  <a:srgbClr val="162A40"/>
                </a:solidFill>
                <a:latin typeface="Calibri"/>
                <a:cs typeface="Calibri"/>
              </a:rPr>
              <a:t>Nenets </a:t>
            </a:r>
            <a:r>
              <a:rPr lang="en-GB" sz="1200" dirty="0" smtClean="0">
                <a:solidFill>
                  <a:srgbClr val="162A40"/>
                </a:solidFill>
                <a:latin typeface="Calibri"/>
                <a:cs typeface="Calibri"/>
              </a:rPr>
              <a:t>– who lived like Eskimos in the frozen North; </a:t>
            </a:r>
            <a:r>
              <a:rPr lang="en-GB" sz="1200" u="sng" dirty="0" smtClean="0">
                <a:solidFill>
                  <a:srgbClr val="162A40"/>
                </a:solidFill>
                <a:latin typeface="Calibri"/>
                <a:cs typeface="Calibri"/>
              </a:rPr>
              <a:t>nomadic tribes </a:t>
            </a:r>
            <a:r>
              <a:rPr lang="en-GB" sz="1200" dirty="0" smtClean="0">
                <a:solidFill>
                  <a:srgbClr val="162A40"/>
                </a:solidFill>
                <a:latin typeface="Calibri"/>
                <a:cs typeface="Calibri"/>
              </a:rPr>
              <a:t>and reindeer herders in Siberia; </a:t>
            </a:r>
            <a:r>
              <a:rPr lang="en-GB" sz="1200" u="sng" dirty="0" smtClean="0">
                <a:solidFill>
                  <a:srgbClr val="162A40"/>
                </a:solidFill>
                <a:latin typeface="Calibri"/>
                <a:cs typeface="Calibri"/>
              </a:rPr>
              <a:t>Muslim </a:t>
            </a:r>
            <a:r>
              <a:rPr lang="en-GB" sz="1200" dirty="0" smtClean="0">
                <a:solidFill>
                  <a:srgbClr val="162A40"/>
                </a:solidFill>
                <a:latin typeface="Calibri"/>
                <a:cs typeface="Calibri"/>
              </a:rPr>
              <a:t>peoples in the South East; and in the Caucasus region, only conquered in 1864, were the </a:t>
            </a:r>
            <a:r>
              <a:rPr lang="en-GB" sz="1200" u="sng" dirty="0" smtClean="0">
                <a:solidFill>
                  <a:srgbClr val="162A40"/>
                </a:solidFill>
                <a:latin typeface="Calibri"/>
                <a:cs typeface="Calibri"/>
              </a:rPr>
              <a:t>Georgians </a:t>
            </a:r>
            <a:r>
              <a:rPr lang="en-GB" sz="1200" dirty="0" smtClean="0">
                <a:solidFill>
                  <a:srgbClr val="162A40"/>
                </a:solidFill>
                <a:latin typeface="Calibri"/>
                <a:cs typeface="Calibri"/>
              </a:rPr>
              <a:t>and other national groups including mountain tribesmen like the </a:t>
            </a:r>
            <a:r>
              <a:rPr lang="en-GB" sz="1200" u="sng" dirty="0" smtClean="0">
                <a:solidFill>
                  <a:srgbClr val="162A40"/>
                </a:solidFill>
                <a:latin typeface="Calibri"/>
                <a:cs typeface="Calibri"/>
              </a:rPr>
              <a:t>Chechens</a:t>
            </a:r>
            <a:r>
              <a:rPr lang="en-GB" sz="1200" dirty="0" smtClean="0">
                <a:solidFill>
                  <a:srgbClr val="162A40"/>
                </a:solidFill>
                <a:latin typeface="Calibri"/>
                <a:cs typeface="Calibri"/>
              </a:rPr>
              <a:t>, who resisted Russian control.</a:t>
            </a:r>
          </a:p>
          <a:p>
            <a:endParaRPr lang="en-US" sz="1200" dirty="0">
              <a:solidFill>
                <a:srgbClr val="162A40"/>
              </a:solidFill>
              <a:latin typeface="Calibri"/>
              <a:cs typeface="Calibri"/>
            </a:endParaRPr>
          </a:p>
        </p:txBody>
      </p:sp>
      <p:sp>
        <p:nvSpPr>
          <p:cNvPr id="9" name="TextBox 8"/>
          <p:cNvSpPr txBox="1"/>
          <p:nvPr/>
        </p:nvSpPr>
        <p:spPr>
          <a:xfrm>
            <a:off x="533400" y="3810000"/>
            <a:ext cx="1292679" cy="307777"/>
          </a:xfrm>
          <a:prstGeom prst="rect">
            <a:avLst/>
          </a:prstGeom>
          <a:noFill/>
        </p:spPr>
        <p:txBody>
          <a:bodyPr wrap="none" rtlCol="0">
            <a:spAutoFit/>
          </a:bodyPr>
          <a:lstStyle/>
          <a:p>
            <a:r>
              <a:rPr lang="en-US" sz="1400" dirty="0" smtClean="0">
                <a:solidFill>
                  <a:srgbClr val="162A40"/>
                </a:solidFill>
              </a:rPr>
              <a:t>The Caucasus</a:t>
            </a:r>
            <a:endParaRPr lang="en-US" sz="1400" dirty="0">
              <a:solidFill>
                <a:srgbClr val="162A4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Oval 201"/>
          <p:cNvSpPr/>
          <p:nvPr/>
        </p:nvSpPr>
        <p:spPr>
          <a:xfrm>
            <a:off x="3124200" y="2667000"/>
            <a:ext cx="2895600" cy="167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solidFill>
                  <a:prstClr val="white"/>
                </a:solidFill>
              </a:rPr>
              <a:t>Collapse of Tsarist Russia</a:t>
            </a:r>
            <a:endParaRPr lang="en-GB" sz="3200" dirty="0">
              <a:solidFill>
                <a:prstClr val="white"/>
              </a:solidFill>
            </a:endParaRPr>
          </a:p>
        </p:txBody>
      </p:sp>
      <p:cxnSp>
        <p:nvCxnSpPr>
          <p:cNvPr id="203" name="Straight Connector 202"/>
          <p:cNvCxnSpPr>
            <a:stCxn id="202" idx="7"/>
          </p:cNvCxnSpPr>
          <p:nvPr/>
        </p:nvCxnSpPr>
        <p:spPr>
          <a:xfrm flipV="1">
            <a:off x="5595749" y="2514600"/>
            <a:ext cx="424051" cy="3979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4" name="Straight Connector 203"/>
          <p:cNvCxnSpPr>
            <a:stCxn id="202" idx="5"/>
          </p:cNvCxnSpPr>
          <p:nvPr/>
        </p:nvCxnSpPr>
        <p:spPr>
          <a:xfrm>
            <a:off x="5595749" y="4097897"/>
            <a:ext cx="576451" cy="3217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5" name="Straight Connector 204"/>
          <p:cNvCxnSpPr>
            <a:stCxn id="202" idx="1"/>
          </p:cNvCxnSpPr>
          <p:nvPr/>
        </p:nvCxnSpPr>
        <p:spPr>
          <a:xfrm flipH="1" flipV="1">
            <a:off x="2971800" y="2514600"/>
            <a:ext cx="576451" cy="3979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6" name="Straight Connector 205"/>
          <p:cNvCxnSpPr>
            <a:stCxn id="202" idx="3"/>
          </p:cNvCxnSpPr>
          <p:nvPr/>
        </p:nvCxnSpPr>
        <p:spPr>
          <a:xfrm flipH="1">
            <a:off x="3048000" y="4097897"/>
            <a:ext cx="500251" cy="397903"/>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55590" y="0"/>
            <a:ext cx="8188410" cy="523220"/>
          </a:xfrm>
          <a:prstGeom prst="rect">
            <a:avLst/>
          </a:prstGeom>
          <a:solidFill>
            <a:srgbClr val="FFFF00"/>
          </a:solidFill>
        </p:spPr>
        <p:txBody>
          <a:bodyPr wrap="none" rtlCol="0">
            <a:spAutoFit/>
          </a:bodyPr>
          <a:lstStyle/>
          <a:p>
            <a:r>
              <a:rPr lang="en-GB" sz="2800" b="1" dirty="0" smtClean="0"/>
              <a:t>GAME: Why </a:t>
            </a:r>
            <a:r>
              <a:rPr lang="en-GB" sz="2800" dirty="0" smtClean="0"/>
              <a:t>did Tsarist Russia collapse into revolution?</a:t>
            </a:r>
            <a:endParaRPr lang="en-GB" sz="2800" dirty="0"/>
          </a:p>
        </p:txBody>
      </p:sp>
      <p:cxnSp>
        <p:nvCxnSpPr>
          <p:cNvPr id="3" name="Straight Connector 2"/>
          <p:cNvCxnSpPr>
            <a:stCxn id="202" idx="0"/>
          </p:cNvCxnSpPr>
          <p:nvPr/>
        </p:nvCxnSpPr>
        <p:spPr>
          <a:xfrm flipV="1">
            <a:off x="4572000" y="2286000"/>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a:stCxn id="202" idx="4"/>
          </p:cNvCxnSpPr>
          <p:nvPr/>
        </p:nvCxnSpPr>
        <p:spPr>
          <a:xfrm>
            <a:off x="4572000" y="4343400"/>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202" idx="6"/>
          </p:cNvCxnSpPr>
          <p:nvPr/>
        </p:nvCxnSpPr>
        <p:spPr>
          <a:xfrm>
            <a:off x="6019800" y="3505200"/>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202" idx="2"/>
          </p:cNvCxnSpPr>
          <p:nvPr/>
        </p:nvCxnSpPr>
        <p:spPr>
          <a:xfrm flipH="1">
            <a:off x="2667000" y="3505200"/>
            <a:ext cx="457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4994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3657" y="152400"/>
            <a:ext cx="8229600" cy="1143000"/>
          </a:xfrm>
          <a:solidFill>
            <a:srgbClr val="FFC000"/>
          </a:solidFill>
        </p:spPr>
        <p:txBody>
          <a:bodyPr>
            <a:noAutofit/>
          </a:bodyPr>
          <a:lstStyle/>
          <a:p>
            <a:r>
              <a:rPr lang="en-GB" sz="2800" dirty="0" smtClean="0"/>
              <a:t>After the fall of Tsarist Russia in the March Revolution (1917) what </a:t>
            </a:r>
            <a:r>
              <a:rPr lang="en-GB" sz="2800" b="1" dirty="0" smtClean="0"/>
              <a:t>type </a:t>
            </a:r>
            <a:r>
              <a:rPr lang="en-GB" sz="2800" dirty="0" smtClean="0"/>
              <a:t>of consequences/effects were there?</a:t>
            </a:r>
            <a:endParaRPr lang="en-GB" sz="2800" dirty="0"/>
          </a:p>
        </p:txBody>
      </p:sp>
      <p:sp>
        <p:nvSpPr>
          <p:cNvPr id="5" name="Content Placeholder 4"/>
          <p:cNvSpPr>
            <a:spLocks noGrp="1"/>
          </p:cNvSpPr>
          <p:nvPr>
            <p:ph sz="half" idx="1"/>
          </p:nvPr>
        </p:nvSpPr>
        <p:spPr>
          <a:xfrm>
            <a:off x="396240" y="1371600"/>
            <a:ext cx="4038600" cy="1066800"/>
          </a:xfrm>
          <a:solidFill>
            <a:srgbClr val="FFFF00"/>
          </a:solidFill>
        </p:spPr>
        <p:txBody>
          <a:bodyPr/>
          <a:lstStyle/>
          <a:p>
            <a:pPr marL="0" indent="0">
              <a:buNone/>
            </a:pPr>
            <a:r>
              <a:rPr lang="en-GB" dirty="0" smtClean="0"/>
              <a:t>Consequences for the Tsar</a:t>
            </a:r>
            <a:endParaRPr lang="en-GB" dirty="0"/>
          </a:p>
        </p:txBody>
      </p:sp>
      <p:sp>
        <p:nvSpPr>
          <p:cNvPr id="6" name="Content Placeholder 5"/>
          <p:cNvSpPr>
            <a:spLocks noGrp="1"/>
          </p:cNvSpPr>
          <p:nvPr>
            <p:ph sz="half" idx="2"/>
          </p:nvPr>
        </p:nvSpPr>
        <p:spPr>
          <a:xfrm>
            <a:off x="4624252" y="1371600"/>
            <a:ext cx="4038600" cy="1066799"/>
          </a:xfrm>
          <a:solidFill>
            <a:srgbClr val="FFFF00"/>
          </a:solidFill>
        </p:spPr>
        <p:txBody>
          <a:bodyPr/>
          <a:lstStyle/>
          <a:p>
            <a:pPr marL="0" indent="0">
              <a:buNone/>
            </a:pPr>
            <a:r>
              <a:rPr lang="en-GB" dirty="0" smtClean="0"/>
              <a:t>Consequences for the revolutionaries</a:t>
            </a:r>
            <a:endParaRPr lang="en-GB" dirty="0"/>
          </a:p>
        </p:txBody>
      </p:sp>
      <p:sp>
        <p:nvSpPr>
          <p:cNvPr id="7" name="TextBox 6"/>
          <p:cNvSpPr txBox="1"/>
          <p:nvPr/>
        </p:nvSpPr>
        <p:spPr>
          <a:xfrm>
            <a:off x="413657" y="2590800"/>
            <a:ext cx="8382000" cy="3970318"/>
          </a:xfrm>
          <a:prstGeom prst="rect">
            <a:avLst/>
          </a:prstGeom>
          <a:noFill/>
          <a:ln w="38100">
            <a:solidFill>
              <a:schemeClr val="tx1"/>
            </a:solidFill>
          </a:ln>
        </p:spPr>
        <p:txBody>
          <a:bodyPr wrap="square" rtlCol="0">
            <a:spAutoFit/>
          </a:bodyPr>
          <a:lstStyle/>
          <a:p>
            <a:r>
              <a:rPr lang="en-GB" sz="2800" dirty="0" smtClean="0"/>
              <a:t>Helpful		Damaging		Peaceful</a:t>
            </a:r>
          </a:p>
          <a:p>
            <a:endParaRPr lang="en-GB" sz="2800" dirty="0"/>
          </a:p>
          <a:p>
            <a:r>
              <a:rPr lang="en-GB" sz="2800" dirty="0" smtClean="0"/>
              <a:t>Extreme		Upsetting		Beneficial</a:t>
            </a:r>
          </a:p>
          <a:p>
            <a:endParaRPr lang="en-GB" sz="2800" dirty="0"/>
          </a:p>
          <a:p>
            <a:r>
              <a:rPr lang="en-GB" sz="2800" dirty="0" smtClean="0"/>
              <a:t>Mild			Immediate		Subtle</a:t>
            </a:r>
          </a:p>
          <a:p>
            <a:endParaRPr lang="en-GB" sz="2800" dirty="0"/>
          </a:p>
          <a:p>
            <a:r>
              <a:rPr lang="en-GB" sz="2800" dirty="0" smtClean="0"/>
              <a:t>Far Reaching	Violent		Multi-faceted</a:t>
            </a:r>
          </a:p>
          <a:p>
            <a:endParaRPr lang="en-GB" sz="2800" dirty="0"/>
          </a:p>
          <a:p>
            <a:r>
              <a:rPr lang="en-GB" sz="2800" dirty="0" smtClean="0"/>
              <a:t>Undermining	Strengthening	Unifying</a:t>
            </a:r>
            <a:endParaRPr lang="en-GB" sz="2800" dirty="0"/>
          </a:p>
        </p:txBody>
      </p:sp>
    </p:spTree>
    <p:extLst>
      <p:ext uri="{BB962C8B-B14F-4D97-AF65-F5344CB8AC3E}">
        <p14:creationId xmlns:p14="http://schemas.microsoft.com/office/powerpoint/2010/main" val="75971861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615</TotalTime>
  <Words>1141</Words>
  <Application>Microsoft Office PowerPoint</Application>
  <PresentationFormat>On-screen Show (4:3)</PresentationFormat>
  <Paragraphs>60</Paragraphs>
  <Slides>10</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10</vt:i4>
      </vt:variant>
    </vt:vector>
  </HeadingPairs>
  <TitlesOfParts>
    <vt:vector size="17" baseType="lpstr">
      <vt:lpstr>Arial</vt:lpstr>
      <vt:lpstr>Calibri</vt:lpstr>
      <vt:lpstr>Tahoma</vt:lpstr>
      <vt:lpstr>Wingdings</vt:lpstr>
      <vt:lpstr>1_Office Theme</vt:lpstr>
      <vt:lpstr>Textured</vt:lpstr>
      <vt:lpstr>2_Office Theme</vt:lpstr>
      <vt:lpstr>PowerPoint Presentation</vt:lpstr>
      <vt:lpstr>PowerPoint Presentation</vt:lpstr>
      <vt:lpstr>PowerPoint Presentation</vt:lpstr>
      <vt:lpstr>PowerPoint Presentation</vt:lpstr>
      <vt:lpstr>Who do you need to know about?</vt:lpstr>
      <vt:lpstr>PowerPoint Presentation</vt:lpstr>
      <vt:lpstr>PowerPoint Presentation</vt:lpstr>
      <vt:lpstr>PowerPoint Presentation</vt:lpstr>
      <vt:lpstr>PowerPoint Presentation</vt:lpstr>
      <vt:lpstr>After the fall of Tsarist Russia in the March Revolution (1917) what type of consequences/effects were there?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Worth</dc:creator>
  <cp:lastModifiedBy>Paula Lobo</cp:lastModifiedBy>
  <cp:revision>75</cp:revision>
  <cp:lastPrinted>2012-06-28T07:02:16Z</cp:lastPrinted>
  <dcterms:created xsi:type="dcterms:W3CDTF">2012-06-27T18:38:42Z</dcterms:created>
  <dcterms:modified xsi:type="dcterms:W3CDTF">2016-07-10T12:48:44Z</dcterms:modified>
</cp:coreProperties>
</file>