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89" r:id="rId3"/>
    <p:sldId id="299" r:id="rId4"/>
    <p:sldId id="257" r:id="rId5"/>
    <p:sldId id="256" r:id="rId6"/>
    <p:sldId id="279" r:id="rId7"/>
    <p:sldId id="277" r:id="rId8"/>
    <p:sldId id="260" r:id="rId9"/>
    <p:sldId id="259" r:id="rId10"/>
    <p:sldId id="281" r:id="rId11"/>
    <p:sldId id="280" r:id="rId12"/>
    <p:sldId id="261" r:id="rId13"/>
    <p:sldId id="262" r:id="rId14"/>
    <p:sldId id="291" r:id="rId15"/>
    <p:sldId id="292" r:id="rId16"/>
    <p:sldId id="263" r:id="rId17"/>
    <p:sldId id="264" r:id="rId18"/>
    <p:sldId id="293" r:id="rId19"/>
    <p:sldId id="294" r:id="rId20"/>
    <p:sldId id="265" r:id="rId21"/>
    <p:sldId id="295" r:id="rId22"/>
    <p:sldId id="296" r:id="rId23"/>
    <p:sldId id="266" r:id="rId24"/>
    <p:sldId id="297" r:id="rId25"/>
    <p:sldId id="298" r:id="rId26"/>
    <p:sldId id="301" r:id="rId27"/>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F7242B1F-0CB8-4967-A9CC-50BCEF14D4E5}" type="datetimeFigureOut">
              <a:rPr lang="en-US">
                <a:solidFill>
                  <a:prstClr val="black">
                    <a:tint val="75000"/>
                  </a:prstClr>
                </a:solidFill>
              </a:rPr>
              <a:pPr>
                <a:defRPr/>
              </a:pPr>
              <a:t>8/28/2014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6F54F62-51C5-44A8-A8E7-AB74939F247B}"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4197881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92C5C0CE-9BE8-4EED-AAE3-954537463981}" type="datetimeFigureOut">
              <a:rPr lang="en-US">
                <a:solidFill>
                  <a:prstClr val="black">
                    <a:tint val="75000"/>
                  </a:prstClr>
                </a:solidFill>
              </a:rPr>
              <a:pPr>
                <a:defRPr/>
              </a:pPr>
              <a:t>8/28/2014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83A505A-AFDE-40F2-80C1-1B92A4602744}"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568985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BB1A110-1F9F-4269-89DC-E5D081649CC1}" type="datetimeFigureOut">
              <a:rPr lang="en-US">
                <a:solidFill>
                  <a:prstClr val="black">
                    <a:tint val="75000"/>
                  </a:prstClr>
                </a:solidFill>
              </a:rPr>
              <a:pPr>
                <a:defRPr/>
              </a:pPr>
              <a:t>8/28/2014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54914EE-52B4-49B7-B4A5-FC2E16376E1C}"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596547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68A67DF3-AFE1-46A2-922E-F6DBE9463B1B}" type="datetimeFigureOut">
              <a:rPr lang="en-US">
                <a:solidFill>
                  <a:prstClr val="black">
                    <a:tint val="75000"/>
                  </a:prstClr>
                </a:solidFill>
              </a:rPr>
              <a:pPr>
                <a:defRPr/>
              </a:pPr>
              <a:t>8/28/2014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106CE5F-8BD1-46E2-8390-0BAC55B725BB}"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7172928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9F30A60A-5DB4-430A-B0DF-BFC95B9032D1}" type="datetimeFigureOut">
              <a:rPr lang="en-US">
                <a:solidFill>
                  <a:prstClr val="black">
                    <a:tint val="75000"/>
                  </a:prstClr>
                </a:solidFill>
              </a:rPr>
              <a:pPr>
                <a:defRPr/>
              </a:pPr>
              <a:t>8/28/2014</a:t>
            </a:fld>
            <a:endParaRPr lang="en-GB">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3C2C4687-7C3E-478D-8A92-14CB3611E618}"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491275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6293AFBD-B84F-4BE0-B6CF-47FCD4C6E8C3}" type="datetimeFigureOut">
              <a:rPr lang="en-US">
                <a:solidFill>
                  <a:prstClr val="black">
                    <a:tint val="75000"/>
                  </a:prstClr>
                </a:solidFill>
              </a:rPr>
              <a:pPr>
                <a:defRPr/>
              </a:pPr>
              <a:t>8/28/2014</a:t>
            </a:fld>
            <a:endParaRPr lang="en-GB">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8F3EA9F3-FA6C-4B9E-89C0-E3CCB3C46C35}"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9518051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F1EC3CB-B7EC-4A54-8FD6-8C70E0FD2E2A}" type="datetimeFigureOut">
              <a:rPr lang="en-US">
                <a:solidFill>
                  <a:prstClr val="black">
                    <a:tint val="75000"/>
                  </a:prstClr>
                </a:solidFill>
              </a:rPr>
              <a:pPr>
                <a:defRPr/>
              </a:pPr>
              <a:t>8/28/2014</a:t>
            </a:fld>
            <a:endParaRPr lang="en-GB">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0A454AE-AEB8-48D8-8972-9B72194F77AB}"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6716846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FE094DC-DC81-46EF-95DC-2D60DBC65052}" type="datetimeFigureOut">
              <a:rPr lang="en-US">
                <a:solidFill>
                  <a:prstClr val="black">
                    <a:tint val="75000"/>
                  </a:prstClr>
                </a:solidFill>
              </a:rPr>
              <a:pPr>
                <a:defRPr/>
              </a:pPr>
              <a:t>8/28/2014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40BE866-B6D8-4CFA-930C-37F50040D758}"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0899525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55B8FBB-DFC0-4185-A530-C3E2B68EAD1E}" type="datetimeFigureOut">
              <a:rPr lang="en-US">
                <a:solidFill>
                  <a:prstClr val="black">
                    <a:tint val="75000"/>
                  </a:prstClr>
                </a:solidFill>
              </a:rPr>
              <a:pPr>
                <a:defRPr/>
              </a:pPr>
              <a:t>8/28/2014</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76AEDB8-42D0-435A-8C69-DBAED47E8D6C}"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1780772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7D51CE8D-04BD-4DD4-BA35-D5CD4B513378}" type="datetimeFigureOut">
              <a:rPr lang="en-US">
                <a:solidFill>
                  <a:prstClr val="black">
                    <a:tint val="75000"/>
                  </a:prstClr>
                </a:solidFill>
              </a:rPr>
              <a:pPr>
                <a:defRPr/>
              </a:pPr>
              <a:t>8/28/2014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86C86DD-ABF8-4493-ABDB-DBC719E4A591}"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384844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4B169F71-C512-4681-82CC-D5DB3C5EFF57}" type="datetimeFigureOut">
              <a:rPr lang="en-US">
                <a:solidFill>
                  <a:prstClr val="black">
                    <a:tint val="75000"/>
                  </a:prstClr>
                </a:solidFill>
              </a:rPr>
              <a:pPr>
                <a:defRPr/>
              </a:pPr>
              <a:t>8/28/2014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B359FC6-1A8D-44E0-9F26-CD7D4E2CBF17}"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62809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758306C-94D7-4D9E-9356-199C8D716104}" type="datetimeFigureOut">
              <a:rPr lang="en-US">
                <a:solidFill>
                  <a:prstClr val="black">
                    <a:tint val="75000"/>
                  </a:prstClr>
                </a:solidFill>
              </a:rPr>
              <a:pPr>
                <a:defRPr/>
              </a:pPr>
              <a:t>8/28/2014</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FCA9BF9A-81A4-4017-A77C-579EE3C35832}"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6628857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uk/url?sa=i&amp;rct=j&amp;q=&amp;esrc=s&amp;frm=1&amp;source=images&amp;cd=&amp;cad=rja&amp;uact=8&amp;docid=1YH_Gmf2XtcSuM&amp;tbnid=adPlRHudnf5r9M:&amp;ved=0CAUQjRw&amp;url=http://www.strangenotions.com/the-crusdades-urban-legends-and-truth/&amp;ei=Ns2WU6f9AtLQ7Abqx4GwAg&amp;bvm=bv.68445247,d.ZGU&amp;psig=AFQjCNHk9eRMgDiyOPAJk8Capod56cyWSg&amp;ust=1402478257281127" TargetMode="Externa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uk/url?sa=i&amp;rct=j&amp;q=&amp;esrc=s&amp;frm=1&amp;source=images&amp;cd=&amp;cad=rja&amp;uact=8&amp;docid=XAqDtpg2p8bhTM&amp;tbnid=fx_qaiStiKk4cM:&amp;ved=0CAUQjRw&amp;url=http://www.revistamirabilia.com/issues/mirabilia-12-2011-1&amp;ei=MJyVU_vqFszP0AWg14H4BQ&amp;bvm=bv.68445247,d.ZWU&amp;psig=AFQjCNEV4RObSKMcAHpxsLu99-svu2WFug&amp;ust=1402400173677174"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co.uk/url?sa=i&amp;rct=j&amp;q=&amp;esrc=s&amp;frm=1&amp;source=images&amp;cd=&amp;cad=rja&amp;uact=8&amp;docid=jCFnmoaBv-DT2M&amp;tbnid=9c8g1VOieYP-OM:&amp;ved=0CAUQjRw&amp;url=http://history.howstuffworks.com/middle-ages/crusades3.htm&amp;ei=peiVU7XXDMLaOY7_gJgK&amp;bvm=bv.68445247,d.ZWU&amp;psig=AFQjCNHWr-R2vqwttvMTfMRls8K97WYyFQ&amp;ust=1402419740069379"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gif"/><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rgbClr val="FFFF00"/>
          </a:solidFill>
          <a:ln>
            <a:solidFill>
              <a:schemeClr val="accent1"/>
            </a:solidFill>
          </a:ln>
        </p:spPr>
        <p:txBody>
          <a:bodyPr>
            <a:normAutofit fontScale="90000"/>
          </a:bodyPr>
          <a:lstStyle/>
          <a:p>
            <a:r>
              <a:rPr lang="en-GB" sz="3600" dirty="0" smtClean="0"/>
              <a:t>The First Crusade: a very </a:t>
            </a:r>
            <a:r>
              <a:rPr lang="en-GB" sz="3600" b="1" i="1" dirty="0" smtClean="0"/>
              <a:t>simple</a:t>
            </a:r>
            <a:r>
              <a:rPr lang="en-GB" sz="3600" dirty="0" smtClean="0"/>
              <a:t> introduction</a:t>
            </a:r>
            <a:endParaRPr lang="en-GB" sz="3600" dirty="0"/>
          </a:p>
        </p:txBody>
      </p:sp>
      <p:pic>
        <p:nvPicPr>
          <p:cNvPr id="2050" name="Picture 2" descr="http://emyoku.files.wordpress.com/2013/05/crusade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972" y="1371600"/>
            <a:ext cx="8472055" cy="5194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42111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bwMode="auto">
          <a:xfrm>
            <a:off x="-1" y="0"/>
            <a:ext cx="9206335" cy="6096000"/>
          </a:xfrm>
          <a:prstGeom prst="rect">
            <a:avLst/>
          </a:prstGeom>
          <a:solidFill>
            <a:srgbClr val="FEF250"/>
          </a:solidFill>
          <a:ln w="9525">
            <a:noFill/>
            <a:miter lim="800000"/>
            <a:headEnd/>
            <a:tailEnd/>
          </a:ln>
          <a:effectLst/>
        </p:spPr>
      </p:pic>
      <p:sp>
        <p:nvSpPr>
          <p:cNvPr id="3" name="Rectangle 2"/>
          <p:cNvSpPr/>
          <p:nvPr/>
        </p:nvSpPr>
        <p:spPr>
          <a:xfrm>
            <a:off x="2022764" y="1410793"/>
            <a:ext cx="914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6</a:t>
            </a:r>
          </a:p>
        </p:txBody>
      </p:sp>
      <p:sp>
        <p:nvSpPr>
          <p:cNvPr id="4" name="Rectangle 3"/>
          <p:cNvSpPr/>
          <p:nvPr/>
        </p:nvSpPr>
        <p:spPr>
          <a:xfrm>
            <a:off x="8485887" y="5257800"/>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2</a:t>
            </a:r>
          </a:p>
        </p:txBody>
      </p:sp>
      <p:sp>
        <p:nvSpPr>
          <p:cNvPr id="5" name="Rectangle 4"/>
          <p:cNvSpPr/>
          <p:nvPr/>
        </p:nvSpPr>
        <p:spPr>
          <a:xfrm>
            <a:off x="6823364" y="2992582"/>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5</a:t>
            </a:r>
            <a:endParaRPr lang="en-GB" dirty="0">
              <a:solidFill>
                <a:prstClr val="black"/>
              </a:solidFill>
            </a:endParaRPr>
          </a:p>
        </p:txBody>
      </p:sp>
      <p:sp>
        <p:nvSpPr>
          <p:cNvPr id="6" name="TextBox 5"/>
          <p:cNvSpPr txBox="1"/>
          <p:nvPr/>
        </p:nvSpPr>
        <p:spPr>
          <a:xfrm>
            <a:off x="7162800" y="3364468"/>
            <a:ext cx="1197764" cy="369332"/>
          </a:xfrm>
          <a:prstGeom prst="rect">
            <a:avLst/>
          </a:prstGeom>
          <a:noFill/>
        </p:spPr>
        <p:txBody>
          <a:bodyPr wrap="none" rtlCol="0">
            <a:spAutoFit/>
          </a:bodyPr>
          <a:lstStyle/>
          <a:p>
            <a:r>
              <a:rPr lang="en-GB" dirty="0" smtClean="0">
                <a:solidFill>
                  <a:prstClr val="black"/>
                </a:solidFill>
              </a:rPr>
              <a:t>Asia Minor</a:t>
            </a:r>
            <a:endParaRPr lang="en-GB" dirty="0">
              <a:solidFill>
                <a:prstClr val="black"/>
              </a:solidFill>
            </a:endParaRPr>
          </a:p>
        </p:txBody>
      </p:sp>
      <p:sp>
        <p:nvSpPr>
          <p:cNvPr id="8" name="Rectangle 7"/>
          <p:cNvSpPr/>
          <p:nvPr/>
        </p:nvSpPr>
        <p:spPr>
          <a:xfrm>
            <a:off x="6858000" y="3766066"/>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1</a:t>
            </a:r>
          </a:p>
        </p:txBody>
      </p:sp>
      <p:sp>
        <p:nvSpPr>
          <p:cNvPr id="9" name="Oval 8"/>
          <p:cNvSpPr/>
          <p:nvPr/>
        </p:nvSpPr>
        <p:spPr>
          <a:xfrm>
            <a:off x="7315200" y="3766066"/>
            <a:ext cx="76200" cy="76200"/>
          </a:xfrm>
          <a:prstGeom prst="ellipse">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0" name="Rectangle 9"/>
          <p:cNvSpPr/>
          <p:nvPr/>
        </p:nvSpPr>
        <p:spPr>
          <a:xfrm>
            <a:off x="8360564" y="3786848"/>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3</a:t>
            </a:r>
            <a:endParaRPr lang="en-GB" dirty="0">
              <a:solidFill>
                <a:prstClr val="black"/>
              </a:solidFill>
            </a:endParaRPr>
          </a:p>
        </p:txBody>
      </p:sp>
      <p:sp>
        <p:nvSpPr>
          <p:cNvPr id="11" name="TextBox 10"/>
          <p:cNvSpPr txBox="1"/>
          <p:nvPr/>
        </p:nvSpPr>
        <p:spPr>
          <a:xfrm>
            <a:off x="8515983" y="4267200"/>
            <a:ext cx="636713" cy="646331"/>
          </a:xfrm>
          <a:prstGeom prst="rect">
            <a:avLst/>
          </a:prstGeom>
          <a:noFill/>
        </p:spPr>
        <p:txBody>
          <a:bodyPr wrap="none" rtlCol="0">
            <a:spAutoFit/>
          </a:bodyPr>
          <a:lstStyle/>
          <a:p>
            <a:r>
              <a:rPr lang="en-GB" dirty="0" smtClean="0">
                <a:solidFill>
                  <a:prstClr val="black"/>
                </a:solidFill>
              </a:rPr>
              <a:t>Holy</a:t>
            </a:r>
          </a:p>
          <a:p>
            <a:r>
              <a:rPr lang="en-GB" dirty="0" smtClean="0">
                <a:solidFill>
                  <a:prstClr val="black"/>
                </a:solidFill>
              </a:rPr>
              <a:t>Land</a:t>
            </a:r>
          </a:p>
        </p:txBody>
      </p:sp>
      <p:sp>
        <p:nvSpPr>
          <p:cNvPr id="12" name="Rectangle 11"/>
          <p:cNvSpPr/>
          <p:nvPr/>
        </p:nvSpPr>
        <p:spPr>
          <a:xfrm>
            <a:off x="7816446" y="4629513"/>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4</a:t>
            </a:r>
          </a:p>
        </p:txBody>
      </p:sp>
      <p:sp>
        <p:nvSpPr>
          <p:cNvPr id="13" name="TextBox 12"/>
          <p:cNvSpPr txBox="1"/>
          <p:nvPr/>
        </p:nvSpPr>
        <p:spPr>
          <a:xfrm>
            <a:off x="609600" y="2474486"/>
            <a:ext cx="697627" cy="369332"/>
          </a:xfrm>
          <a:prstGeom prst="rect">
            <a:avLst/>
          </a:prstGeom>
          <a:noFill/>
        </p:spPr>
        <p:txBody>
          <a:bodyPr wrap="none" rtlCol="0">
            <a:spAutoFit/>
          </a:bodyPr>
          <a:lstStyle/>
          <a:p>
            <a:r>
              <a:rPr lang="en-GB" dirty="0" smtClean="0">
                <a:solidFill>
                  <a:prstClr val="black"/>
                </a:solidFill>
              </a:rPr>
              <a:t>Spain</a:t>
            </a:r>
            <a:endParaRPr lang="en-GB" dirty="0">
              <a:solidFill>
                <a:prstClr val="black"/>
              </a:solidFill>
            </a:endParaRPr>
          </a:p>
        </p:txBody>
      </p:sp>
      <p:sp>
        <p:nvSpPr>
          <p:cNvPr id="14" name="TextBox 13"/>
          <p:cNvSpPr txBox="1"/>
          <p:nvPr/>
        </p:nvSpPr>
        <p:spPr>
          <a:xfrm>
            <a:off x="76200" y="6335946"/>
            <a:ext cx="8866887" cy="400110"/>
          </a:xfrm>
          <a:prstGeom prst="rect">
            <a:avLst/>
          </a:prstGeom>
          <a:noFill/>
          <a:ln>
            <a:solidFill>
              <a:schemeClr val="accent1"/>
            </a:solidFill>
          </a:ln>
        </p:spPr>
        <p:txBody>
          <a:bodyPr wrap="square" rtlCol="0">
            <a:spAutoFit/>
          </a:bodyPr>
          <a:lstStyle/>
          <a:p>
            <a:r>
              <a:rPr lang="en-GB" sz="2000" b="1" dirty="0" smtClean="0"/>
              <a:t>Label the following: 	</a:t>
            </a:r>
            <a:r>
              <a:rPr lang="en-GB" dirty="0" smtClean="0"/>
              <a:t>England, </a:t>
            </a:r>
            <a:r>
              <a:rPr lang="en-GB" dirty="0"/>
              <a:t>[</a:t>
            </a:r>
            <a:r>
              <a:rPr lang="en-GB" dirty="0" smtClean="0"/>
              <a:t>France], [Italy], [North Africa], Holy Roman Empire</a:t>
            </a:r>
            <a:endParaRPr lang="en-GB" dirty="0"/>
          </a:p>
        </p:txBody>
      </p:sp>
      <p:sp>
        <p:nvSpPr>
          <p:cNvPr id="15" name="TextBox 14"/>
          <p:cNvSpPr txBox="1"/>
          <p:nvPr/>
        </p:nvSpPr>
        <p:spPr>
          <a:xfrm>
            <a:off x="5288638" y="2611881"/>
            <a:ext cx="941476" cy="646331"/>
          </a:xfrm>
          <a:prstGeom prst="rect">
            <a:avLst/>
          </a:prstGeom>
          <a:solidFill>
            <a:schemeClr val="bg1"/>
          </a:solidFill>
          <a:ln>
            <a:noFill/>
          </a:ln>
        </p:spPr>
        <p:txBody>
          <a:bodyPr wrap="none" rtlCol="0">
            <a:spAutoFit/>
          </a:bodyPr>
          <a:lstStyle/>
          <a:p>
            <a:r>
              <a:rPr lang="en-GB" dirty="0" smtClean="0">
                <a:solidFill>
                  <a:prstClr val="black"/>
                </a:solidFill>
              </a:rPr>
              <a:t>Greece/</a:t>
            </a:r>
          </a:p>
          <a:p>
            <a:r>
              <a:rPr lang="en-GB" dirty="0" smtClean="0">
                <a:solidFill>
                  <a:prstClr val="black"/>
                </a:solidFill>
              </a:rPr>
              <a:t>Turkey</a:t>
            </a:r>
            <a:endParaRPr lang="en-GB" dirty="0">
              <a:solidFill>
                <a:prstClr val="black"/>
              </a:solidFill>
            </a:endParaRPr>
          </a:p>
        </p:txBody>
      </p:sp>
    </p:spTree>
    <p:extLst>
      <p:ext uri="{BB962C8B-B14F-4D97-AF65-F5344CB8AC3E}">
        <p14:creationId xmlns:p14="http://schemas.microsoft.com/office/powerpoint/2010/main" val="17153645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745652562"/>
              </p:ext>
            </p:extLst>
          </p:nvPr>
        </p:nvGraphicFramePr>
        <p:xfrm>
          <a:off x="114300" y="1351414"/>
          <a:ext cx="5410200" cy="5125586"/>
        </p:xfrm>
        <a:graphic>
          <a:graphicData uri="http://schemas.openxmlformats.org/drawingml/2006/table">
            <a:tbl>
              <a:tblPr firstRow="1" bandRow="1">
                <a:tableStyleId>{5940675A-B579-460E-94D1-54222C63F5DA}</a:tableStyleId>
              </a:tblPr>
              <a:tblGrid>
                <a:gridCol w="1352550"/>
                <a:gridCol w="1352550"/>
                <a:gridCol w="1352550"/>
                <a:gridCol w="1352550"/>
              </a:tblGrid>
              <a:tr h="1098682">
                <a:tc>
                  <a:txBody>
                    <a:bodyPr/>
                    <a:lstStyle/>
                    <a:p>
                      <a:pPr algn="ctr"/>
                      <a:r>
                        <a:rPr lang="en-GB" b="1" dirty="0" smtClean="0"/>
                        <a:t>Newsflash</a:t>
                      </a:r>
                      <a:endParaRPr lang="en-GB" b="1" dirty="0"/>
                    </a:p>
                  </a:txBody>
                  <a:tcPr/>
                </a:tc>
                <a:tc>
                  <a:txBody>
                    <a:bodyPr/>
                    <a:lstStyle/>
                    <a:p>
                      <a:pPr algn="ctr"/>
                      <a:r>
                        <a:rPr lang="en-GB" b="1" dirty="0" smtClean="0"/>
                        <a:t>Where are you? </a:t>
                      </a:r>
                    </a:p>
                    <a:p>
                      <a:pPr algn="ctr"/>
                      <a:r>
                        <a:rPr lang="en-GB" sz="1600" b="0" dirty="0" smtClean="0"/>
                        <a:t>(e.g.</a:t>
                      </a:r>
                      <a:r>
                        <a:rPr lang="en-GB" sz="1600" b="0" baseline="0" dirty="0" smtClean="0"/>
                        <a:t> 7)</a:t>
                      </a:r>
                      <a:endParaRPr lang="en-GB" sz="1600" b="0" dirty="0"/>
                    </a:p>
                  </a:txBody>
                  <a:tcPr/>
                </a:tc>
                <a:tc>
                  <a:txBody>
                    <a:bodyPr/>
                    <a:lstStyle/>
                    <a:p>
                      <a:pPr algn="ctr"/>
                      <a:r>
                        <a:rPr lang="en-GB" b="1" dirty="0" smtClean="0"/>
                        <a:t>Decision </a:t>
                      </a:r>
                      <a:r>
                        <a:rPr lang="en-GB" sz="1600" b="0" dirty="0" smtClean="0"/>
                        <a:t>(e.g. A)</a:t>
                      </a:r>
                      <a:endParaRPr lang="en-GB" sz="1600" b="0" dirty="0"/>
                    </a:p>
                  </a:txBody>
                  <a:tcPr/>
                </a:tc>
                <a:tc>
                  <a:txBody>
                    <a:bodyPr/>
                    <a:lstStyle/>
                    <a:p>
                      <a:pPr algn="ctr"/>
                      <a:r>
                        <a:rPr lang="en-GB" b="1" dirty="0" smtClean="0"/>
                        <a:t>Points</a:t>
                      </a:r>
                      <a:r>
                        <a:rPr lang="en-GB" b="1" baseline="0" dirty="0" smtClean="0"/>
                        <a:t> Scored</a:t>
                      </a:r>
                    </a:p>
                    <a:p>
                      <a:pPr algn="ctr"/>
                      <a:r>
                        <a:rPr lang="en-GB" sz="1600" b="0" baseline="0" dirty="0" smtClean="0"/>
                        <a:t>(Tally)</a:t>
                      </a:r>
                      <a:endParaRPr lang="en-GB" sz="1600" b="0" dirty="0"/>
                    </a:p>
                  </a:txBody>
                  <a:tcPr/>
                </a:tc>
              </a:tr>
              <a:tr h="575272">
                <a:tc>
                  <a:txBody>
                    <a:bodyPr/>
                    <a:lstStyle/>
                    <a:p>
                      <a:pPr algn="ctr"/>
                      <a:r>
                        <a:rPr lang="en-GB" b="1" dirty="0" smtClean="0"/>
                        <a:t>1</a:t>
                      </a:r>
                      <a:endParaRPr lang="en-GB" b="1"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r>
              <a:tr h="575272">
                <a:tc>
                  <a:txBody>
                    <a:bodyPr/>
                    <a:lstStyle/>
                    <a:p>
                      <a:pPr algn="ctr"/>
                      <a:r>
                        <a:rPr lang="en-GB" b="1" dirty="0" smtClean="0"/>
                        <a:t>2</a:t>
                      </a:r>
                      <a:endParaRPr lang="en-GB" b="1"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r>
              <a:tr h="575272">
                <a:tc>
                  <a:txBody>
                    <a:bodyPr/>
                    <a:lstStyle/>
                    <a:p>
                      <a:pPr algn="ctr"/>
                      <a:r>
                        <a:rPr lang="en-GB" b="1" dirty="0" smtClean="0"/>
                        <a:t>3</a:t>
                      </a:r>
                      <a:endParaRPr lang="en-GB" b="1"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r>
              <a:tr h="575272">
                <a:tc>
                  <a:txBody>
                    <a:bodyPr/>
                    <a:lstStyle/>
                    <a:p>
                      <a:pPr algn="ctr"/>
                      <a:r>
                        <a:rPr lang="en-GB" b="1" dirty="0" smtClean="0"/>
                        <a:t>4</a:t>
                      </a:r>
                      <a:endParaRPr lang="en-GB" b="1"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r>
              <a:tr h="575272">
                <a:tc>
                  <a:txBody>
                    <a:bodyPr/>
                    <a:lstStyle/>
                    <a:p>
                      <a:pPr algn="ctr"/>
                      <a:r>
                        <a:rPr lang="en-GB" b="1" dirty="0" smtClean="0"/>
                        <a:t>5</a:t>
                      </a:r>
                      <a:endParaRPr lang="en-GB" b="1"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r>
              <a:tr h="575272">
                <a:tc>
                  <a:txBody>
                    <a:bodyPr/>
                    <a:lstStyle/>
                    <a:p>
                      <a:pPr algn="ctr"/>
                      <a:r>
                        <a:rPr lang="en-GB" b="1" dirty="0" smtClean="0"/>
                        <a:t>6</a:t>
                      </a:r>
                      <a:endParaRPr lang="en-GB" b="1"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r>
              <a:tr h="575272">
                <a:tc gridSpan="3">
                  <a:txBody>
                    <a:bodyPr/>
                    <a:lstStyle/>
                    <a:p>
                      <a:pPr algn="r"/>
                      <a:r>
                        <a:rPr lang="en-GB" b="1" dirty="0" smtClean="0"/>
                        <a:t>Total Points</a:t>
                      </a:r>
                      <a:r>
                        <a:rPr lang="en-GB" dirty="0" smtClean="0"/>
                        <a:t>:     </a:t>
                      </a:r>
                      <a:endParaRPr lang="en-GB" dirty="0"/>
                    </a:p>
                  </a:txBody>
                  <a:tcPr/>
                </a:tc>
                <a:tc hMerge="1">
                  <a:txBody>
                    <a:bodyPr/>
                    <a:lstStyle/>
                    <a:p>
                      <a:pPr algn="ctr"/>
                      <a:endParaRPr lang="en-GB" dirty="0"/>
                    </a:p>
                  </a:txBody>
                  <a:tcPr/>
                </a:tc>
                <a:tc hMerge="1">
                  <a:txBody>
                    <a:bodyPr/>
                    <a:lstStyle/>
                    <a:p>
                      <a:pPr algn="ctr"/>
                      <a:endParaRPr lang="en-GB" dirty="0"/>
                    </a:p>
                  </a:txBody>
                  <a:tcPr/>
                </a:tc>
                <a:tc>
                  <a:txBody>
                    <a:bodyPr/>
                    <a:lstStyle/>
                    <a:p>
                      <a:pPr algn="ctr"/>
                      <a:endParaRPr lang="en-GB" dirty="0"/>
                    </a:p>
                  </a:txBody>
                  <a:tcPr/>
                </a:tc>
              </a:tr>
            </a:tbl>
          </a:graphicData>
        </a:graphic>
      </p:graphicFrame>
      <p:sp>
        <p:nvSpPr>
          <p:cNvPr id="3" name="TextBox 2"/>
          <p:cNvSpPr txBox="1"/>
          <p:nvPr/>
        </p:nvSpPr>
        <p:spPr>
          <a:xfrm>
            <a:off x="5715000" y="27709"/>
            <a:ext cx="3276600" cy="6771084"/>
          </a:xfrm>
          <a:prstGeom prst="rect">
            <a:avLst/>
          </a:prstGeom>
          <a:noFill/>
          <a:ln w="57150">
            <a:solidFill>
              <a:schemeClr val="accent1"/>
            </a:solidFill>
          </a:ln>
        </p:spPr>
        <p:txBody>
          <a:bodyPr wrap="square" rtlCol="0">
            <a:spAutoFit/>
          </a:bodyPr>
          <a:lstStyle/>
          <a:p>
            <a:r>
              <a:rPr lang="en-GB" sz="2400" b="1" dirty="0" smtClean="0"/>
              <a:t>The Crusades Game</a:t>
            </a:r>
          </a:p>
          <a:p>
            <a:endParaRPr lang="en-GB" sz="1400" b="1" dirty="0" smtClean="0"/>
          </a:p>
          <a:p>
            <a:r>
              <a:rPr lang="en-GB" dirty="0" smtClean="0"/>
              <a:t>During every round of the game, you will listen to a newsflash.</a:t>
            </a:r>
          </a:p>
          <a:p>
            <a:endParaRPr lang="en-GB" dirty="0"/>
          </a:p>
          <a:p>
            <a:r>
              <a:rPr lang="en-GB" dirty="0" smtClean="0"/>
              <a:t>This newsflash will tell you about an event that took place before or during the Crusades. </a:t>
            </a:r>
          </a:p>
          <a:p>
            <a:endParaRPr lang="en-GB" dirty="0"/>
          </a:p>
          <a:p>
            <a:r>
              <a:rPr lang="en-GB" dirty="0" smtClean="0"/>
              <a:t>You have two jobs to do after reading each newsflash:</a:t>
            </a:r>
          </a:p>
          <a:p>
            <a:endParaRPr lang="en-GB" dirty="0"/>
          </a:p>
          <a:p>
            <a:pPr marL="342900" indent="-342900">
              <a:buAutoNum type="arabicPeriod"/>
            </a:pPr>
            <a:r>
              <a:rPr lang="en-GB" dirty="0" smtClean="0"/>
              <a:t>Identify the place (shown in bold) on the map and write down the location number on this </a:t>
            </a:r>
            <a:r>
              <a:rPr lang="en-GB" dirty="0" err="1" smtClean="0"/>
              <a:t>scoresheet</a:t>
            </a:r>
            <a:r>
              <a:rPr lang="en-GB" dirty="0" smtClean="0"/>
              <a:t>.</a:t>
            </a:r>
          </a:p>
          <a:p>
            <a:pPr marL="342900" indent="-342900">
              <a:buAutoNum type="arabicPeriod"/>
            </a:pPr>
            <a:endParaRPr lang="en-GB" dirty="0"/>
          </a:p>
          <a:p>
            <a:pPr marL="342900" indent="-342900">
              <a:buAutoNum type="arabicPeriod"/>
            </a:pPr>
            <a:r>
              <a:rPr lang="en-GB" dirty="0" smtClean="0"/>
              <a:t>Decide what you want to do next – you will be given points for doing the right thing, or if you make the wrong decision, you might die… write down your decision on the </a:t>
            </a:r>
            <a:r>
              <a:rPr lang="en-GB" dirty="0" err="1" smtClean="0"/>
              <a:t>scoresheet</a:t>
            </a:r>
            <a:r>
              <a:rPr lang="en-GB" dirty="0" smtClean="0"/>
              <a:t>.</a:t>
            </a:r>
            <a:endParaRPr lang="en-GB" dirty="0"/>
          </a:p>
        </p:txBody>
      </p:sp>
      <p:sp>
        <p:nvSpPr>
          <p:cNvPr id="4" name="TextBox 3"/>
          <p:cNvSpPr txBox="1"/>
          <p:nvPr/>
        </p:nvSpPr>
        <p:spPr>
          <a:xfrm>
            <a:off x="228600" y="228600"/>
            <a:ext cx="5105400" cy="738664"/>
          </a:xfrm>
          <a:prstGeom prst="rect">
            <a:avLst/>
          </a:prstGeom>
          <a:noFill/>
          <a:ln>
            <a:solidFill>
              <a:schemeClr val="accent1"/>
            </a:solidFill>
          </a:ln>
        </p:spPr>
        <p:txBody>
          <a:bodyPr wrap="square" rtlCol="0">
            <a:spAutoFit/>
          </a:bodyPr>
          <a:lstStyle/>
          <a:p>
            <a:r>
              <a:rPr lang="en-GB" sz="2400" b="1" dirty="0" smtClean="0"/>
              <a:t>Team Name:</a:t>
            </a:r>
            <a:endParaRPr lang="en-GB" sz="2400" i="1" dirty="0"/>
          </a:p>
          <a:p>
            <a:r>
              <a:rPr lang="en-GB" dirty="0" smtClean="0"/>
              <a:t> </a:t>
            </a:r>
            <a:endParaRPr lang="en-GB" dirty="0"/>
          </a:p>
        </p:txBody>
      </p:sp>
    </p:spTree>
    <p:extLst>
      <p:ext uri="{BB962C8B-B14F-4D97-AF65-F5344CB8AC3E}">
        <p14:creationId xmlns:p14="http://schemas.microsoft.com/office/powerpoint/2010/main" val="25800492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152400"/>
            <a:ext cx="8229600" cy="685800"/>
          </a:xfrm>
          <a:solidFill>
            <a:srgbClr val="FFFF00"/>
          </a:solidFill>
        </p:spPr>
        <p:txBody>
          <a:bodyPr>
            <a:normAutofit fontScale="90000"/>
          </a:bodyPr>
          <a:lstStyle/>
          <a:p>
            <a:r>
              <a:rPr lang="en-GB" b="1" dirty="0" smtClean="0"/>
              <a:t>Newsflash 1</a:t>
            </a:r>
            <a:r>
              <a:rPr lang="en-GB" dirty="0" smtClean="0"/>
              <a:t>: The Crusades</a:t>
            </a:r>
            <a:endParaRPr lang="en-GB" dirty="0"/>
          </a:p>
        </p:txBody>
      </p:sp>
      <p:sp>
        <p:nvSpPr>
          <p:cNvPr id="5" name="Content Placeholder 4"/>
          <p:cNvSpPr>
            <a:spLocks noGrp="1"/>
          </p:cNvSpPr>
          <p:nvPr>
            <p:ph idx="1"/>
          </p:nvPr>
        </p:nvSpPr>
        <p:spPr>
          <a:xfrm>
            <a:off x="370764" y="914400"/>
            <a:ext cx="8686800" cy="5791200"/>
          </a:xfrm>
          <a:ln>
            <a:solidFill>
              <a:schemeClr val="accent1"/>
            </a:solidFill>
          </a:ln>
        </p:spPr>
        <p:txBody>
          <a:bodyPr>
            <a:noAutofit/>
          </a:bodyPr>
          <a:lstStyle/>
          <a:p>
            <a:r>
              <a:rPr lang="en-GB" sz="2200" dirty="0"/>
              <a:t>It is </a:t>
            </a:r>
            <a:r>
              <a:rPr lang="en-GB" sz="2200" dirty="0" smtClean="0"/>
              <a:t>1095. It is just under thirty years since William of Normandy</a:t>
            </a:r>
            <a:r>
              <a:rPr lang="en-GB" sz="2200" b="1" dirty="0" smtClean="0"/>
              <a:t> </a:t>
            </a:r>
            <a:r>
              <a:rPr lang="en-GB" sz="2200" dirty="0" smtClean="0"/>
              <a:t>conquered England </a:t>
            </a:r>
            <a:r>
              <a:rPr lang="en-GB" sz="1600" dirty="0" smtClean="0">
                <a:solidFill>
                  <a:srgbClr val="7030A0"/>
                </a:solidFill>
              </a:rPr>
              <a:t>(1066), </a:t>
            </a:r>
            <a:r>
              <a:rPr lang="en-GB" sz="2200" dirty="0" smtClean="0"/>
              <a:t>and became King of England.</a:t>
            </a:r>
          </a:p>
          <a:p>
            <a:r>
              <a:rPr lang="en-GB" sz="2200" dirty="0" smtClean="0"/>
              <a:t>You </a:t>
            </a:r>
            <a:r>
              <a:rPr lang="en-GB" sz="2200" dirty="0"/>
              <a:t>are a </a:t>
            </a:r>
            <a:r>
              <a:rPr lang="en-GB" sz="2200" dirty="0" smtClean="0"/>
              <a:t>knight, living </a:t>
            </a:r>
            <a:r>
              <a:rPr lang="en-GB" sz="2200" dirty="0"/>
              <a:t>in </a:t>
            </a:r>
            <a:r>
              <a:rPr lang="en-GB" sz="2200" b="1" dirty="0" smtClean="0"/>
              <a:t>Normandy</a:t>
            </a:r>
            <a:r>
              <a:rPr lang="en-GB" sz="2200" dirty="0" smtClean="0"/>
              <a:t>, and you have been given land by William to reward your family for fighting for him in the Battle of Hastings. The </a:t>
            </a:r>
            <a:r>
              <a:rPr lang="en-GB" sz="2200" dirty="0"/>
              <a:t>nearest </a:t>
            </a:r>
            <a:r>
              <a:rPr lang="en-GB" sz="2200" dirty="0" smtClean="0"/>
              <a:t>town is </a:t>
            </a:r>
            <a:r>
              <a:rPr lang="en-GB" sz="2200" dirty="0"/>
              <a:t>Rouen, </a:t>
            </a:r>
            <a:r>
              <a:rPr lang="en-GB" sz="2200" dirty="0" smtClean="0"/>
              <a:t>and you attend church here.  </a:t>
            </a:r>
            <a:r>
              <a:rPr lang="en-GB" sz="2200" dirty="0"/>
              <a:t>It is </a:t>
            </a:r>
            <a:r>
              <a:rPr lang="en-GB" sz="2200" dirty="0" smtClean="0"/>
              <a:t>in Rouen, </a:t>
            </a:r>
            <a:r>
              <a:rPr lang="en-GB" sz="2200" dirty="0"/>
              <a:t>at church, that you bump into your old friend, Antoine.  </a:t>
            </a:r>
            <a:endParaRPr lang="en-GB" sz="2200" dirty="0" smtClean="0"/>
          </a:p>
          <a:p>
            <a:r>
              <a:rPr lang="en-US" sz="2200" dirty="0"/>
              <a:t>Antoine tells you about the latest news – which has taken 10 weeks to get here from the Middle </a:t>
            </a:r>
            <a:r>
              <a:rPr lang="en-US" sz="2200" dirty="0" smtClean="0"/>
              <a:t>East </a:t>
            </a:r>
            <a:r>
              <a:rPr lang="en-US" sz="2200" dirty="0"/>
              <a:t>– that </a:t>
            </a:r>
            <a:r>
              <a:rPr lang="en-US" sz="2200" dirty="0" smtClean="0"/>
              <a:t>Muslim-controlled Jerusalem has been taken over by Seljuk Turks (a different Muslim group), who are not </a:t>
            </a:r>
            <a:r>
              <a:rPr lang="en-US" sz="2200" dirty="0"/>
              <a:t>allowing </a:t>
            </a:r>
            <a:r>
              <a:rPr lang="en-US" sz="2200" dirty="0" smtClean="0"/>
              <a:t>Christians to enter the city. </a:t>
            </a:r>
          </a:p>
          <a:p>
            <a:r>
              <a:rPr lang="en-US" sz="2200" dirty="0" smtClean="0"/>
              <a:t>Your reaction to this news is…</a:t>
            </a:r>
          </a:p>
          <a:p>
            <a:pPr marL="914400" lvl="1" indent="-457200">
              <a:buFont typeface="+mj-lt"/>
              <a:buAutoNum type="alphaUcPeriod"/>
            </a:pPr>
            <a:r>
              <a:rPr lang="en-US" sz="2000" dirty="0" smtClean="0"/>
              <a:t>To celebrate! You, as a Christian living in Normandy, hate Muslims and so it’s much better to not visit a Muslim city</a:t>
            </a:r>
          </a:p>
          <a:p>
            <a:pPr marL="914400" lvl="1" indent="-457200">
              <a:buFont typeface="+mj-lt"/>
              <a:buAutoNum type="alphaUcPeriod"/>
            </a:pPr>
            <a:r>
              <a:rPr lang="en-GB" sz="2000" dirty="0" smtClean="0"/>
              <a:t>To not be bothered. Jerusalem is about 2,500 miles away – who cares?</a:t>
            </a:r>
          </a:p>
          <a:p>
            <a:pPr marL="914400" lvl="1" indent="-457200">
              <a:buFont typeface="+mj-lt"/>
              <a:buAutoNum type="alphaUcPeriod"/>
            </a:pPr>
            <a:r>
              <a:rPr lang="en-GB" sz="2000" dirty="0" smtClean="0"/>
              <a:t>To be angry! Jerusalem is a holy city, and Christians should be allowed to worship there.</a:t>
            </a:r>
            <a:endParaRPr lang="en-GB" sz="2000" dirty="0"/>
          </a:p>
        </p:txBody>
      </p:sp>
    </p:spTree>
    <p:extLst>
      <p:ext uri="{BB962C8B-B14F-4D97-AF65-F5344CB8AC3E}">
        <p14:creationId xmlns:p14="http://schemas.microsoft.com/office/powerpoint/2010/main" val="28361349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bwMode="auto">
          <a:xfrm>
            <a:off x="-1" y="0"/>
            <a:ext cx="9206335" cy="6096000"/>
          </a:xfrm>
          <a:prstGeom prst="rect">
            <a:avLst/>
          </a:prstGeom>
          <a:solidFill>
            <a:srgbClr val="FEF250"/>
          </a:solidFill>
          <a:ln w="9525">
            <a:noFill/>
            <a:miter lim="800000"/>
            <a:headEnd/>
            <a:tailEnd/>
          </a:ln>
          <a:effectLst/>
        </p:spPr>
      </p:pic>
      <p:sp>
        <p:nvSpPr>
          <p:cNvPr id="3" name="Rectangle 2"/>
          <p:cNvSpPr/>
          <p:nvPr/>
        </p:nvSpPr>
        <p:spPr>
          <a:xfrm>
            <a:off x="1648691" y="1175265"/>
            <a:ext cx="1905000" cy="64660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solidFill>
                  <a:prstClr val="black"/>
                </a:solidFill>
              </a:rPr>
              <a:t>Normandy</a:t>
            </a:r>
            <a:endParaRPr lang="en-GB" sz="2800" dirty="0">
              <a:solidFill>
                <a:prstClr val="black"/>
              </a:solidFill>
            </a:endParaRPr>
          </a:p>
        </p:txBody>
      </p:sp>
      <p:sp>
        <p:nvSpPr>
          <p:cNvPr id="4" name="Rectangle 3"/>
          <p:cNvSpPr/>
          <p:nvPr/>
        </p:nvSpPr>
        <p:spPr>
          <a:xfrm>
            <a:off x="8485887" y="5257800"/>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2</a:t>
            </a:r>
          </a:p>
        </p:txBody>
      </p:sp>
      <p:sp>
        <p:nvSpPr>
          <p:cNvPr id="5" name="Rectangle 4"/>
          <p:cNvSpPr/>
          <p:nvPr/>
        </p:nvSpPr>
        <p:spPr>
          <a:xfrm>
            <a:off x="6823364" y="2992582"/>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5</a:t>
            </a:r>
            <a:endParaRPr lang="en-GB" dirty="0">
              <a:solidFill>
                <a:prstClr val="black"/>
              </a:solidFill>
            </a:endParaRPr>
          </a:p>
        </p:txBody>
      </p:sp>
      <p:sp>
        <p:nvSpPr>
          <p:cNvPr id="6" name="TextBox 5"/>
          <p:cNvSpPr txBox="1"/>
          <p:nvPr/>
        </p:nvSpPr>
        <p:spPr>
          <a:xfrm>
            <a:off x="7162800" y="3364468"/>
            <a:ext cx="1197764" cy="369332"/>
          </a:xfrm>
          <a:prstGeom prst="rect">
            <a:avLst/>
          </a:prstGeom>
          <a:noFill/>
        </p:spPr>
        <p:txBody>
          <a:bodyPr wrap="none" rtlCol="0">
            <a:spAutoFit/>
          </a:bodyPr>
          <a:lstStyle/>
          <a:p>
            <a:r>
              <a:rPr lang="en-GB" dirty="0" smtClean="0">
                <a:solidFill>
                  <a:prstClr val="black"/>
                </a:solidFill>
              </a:rPr>
              <a:t>Asia Minor</a:t>
            </a:r>
            <a:endParaRPr lang="en-GB" dirty="0">
              <a:solidFill>
                <a:prstClr val="black"/>
              </a:solidFill>
            </a:endParaRPr>
          </a:p>
        </p:txBody>
      </p:sp>
      <p:sp>
        <p:nvSpPr>
          <p:cNvPr id="7" name="TextBox 6"/>
          <p:cNvSpPr txBox="1"/>
          <p:nvPr/>
        </p:nvSpPr>
        <p:spPr>
          <a:xfrm>
            <a:off x="3352800" y="914400"/>
            <a:ext cx="1042786" cy="369332"/>
          </a:xfrm>
          <a:prstGeom prst="rect">
            <a:avLst/>
          </a:prstGeom>
          <a:noFill/>
        </p:spPr>
        <p:txBody>
          <a:bodyPr wrap="none" rtlCol="0">
            <a:spAutoFit/>
          </a:bodyPr>
          <a:lstStyle/>
          <a:p>
            <a:r>
              <a:rPr lang="en-GB" dirty="0" smtClean="0">
                <a:solidFill>
                  <a:prstClr val="black"/>
                </a:solidFill>
              </a:rPr>
              <a:t>Germany</a:t>
            </a:r>
            <a:endParaRPr lang="en-GB" dirty="0">
              <a:solidFill>
                <a:prstClr val="black"/>
              </a:solidFill>
            </a:endParaRPr>
          </a:p>
        </p:txBody>
      </p:sp>
      <p:sp>
        <p:nvSpPr>
          <p:cNvPr id="8" name="Rectangle 7"/>
          <p:cNvSpPr/>
          <p:nvPr/>
        </p:nvSpPr>
        <p:spPr>
          <a:xfrm>
            <a:off x="6858000" y="3766066"/>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1</a:t>
            </a:r>
          </a:p>
        </p:txBody>
      </p:sp>
      <p:sp>
        <p:nvSpPr>
          <p:cNvPr id="9" name="Oval 8"/>
          <p:cNvSpPr/>
          <p:nvPr/>
        </p:nvSpPr>
        <p:spPr>
          <a:xfrm>
            <a:off x="7315200" y="3766066"/>
            <a:ext cx="76200" cy="76200"/>
          </a:xfrm>
          <a:prstGeom prst="ellipse">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0" name="Rectangle 9"/>
          <p:cNvSpPr/>
          <p:nvPr/>
        </p:nvSpPr>
        <p:spPr>
          <a:xfrm>
            <a:off x="8360564" y="3786848"/>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3</a:t>
            </a:r>
            <a:endParaRPr lang="en-GB" dirty="0">
              <a:solidFill>
                <a:prstClr val="black"/>
              </a:solidFill>
            </a:endParaRPr>
          </a:p>
        </p:txBody>
      </p:sp>
      <p:sp>
        <p:nvSpPr>
          <p:cNvPr id="11" name="TextBox 10"/>
          <p:cNvSpPr txBox="1"/>
          <p:nvPr/>
        </p:nvSpPr>
        <p:spPr>
          <a:xfrm>
            <a:off x="8515983" y="4267200"/>
            <a:ext cx="636713" cy="646331"/>
          </a:xfrm>
          <a:prstGeom prst="rect">
            <a:avLst/>
          </a:prstGeom>
          <a:noFill/>
        </p:spPr>
        <p:txBody>
          <a:bodyPr wrap="none" rtlCol="0">
            <a:spAutoFit/>
          </a:bodyPr>
          <a:lstStyle/>
          <a:p>
            <a:r>
              <a:rPr lang="en-GB" dirty="0" smtClean="0">
                <a:solidFill>
                  <a:prstClr val="black"/>
                </a:solidFill>
              </a:rPr>
              <a:t>Holy</a:t>
            </a:r>
          </a:p>
          <a:p>
            <a:r>
              <a:rPr lang="en-GB" dirty="0" smtClean="0">
                <a:solidFill>
                  <a:prstClr val="black"/>
                </a:solidFill>
              </a:rPr>
              <a:t>Land</a:t>
            </a:r>
          </a:p>
        </p:txBody>
      </p:sp>
      <p:sp>
        <p:nvSpPr>
          <p:cNvPr id="12" name="Rectangle 11"/>
          <p:cNvSpPr/>
          <p:nvPr/>
        </p:nvSpPr>
        <p:spPr>
          <a:xfrm>
            <a:off x="7816446" y="4629513"/>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4</a:t>
            </a:r>
          </a:p>
        </p:txBody>
      </p:sp>
      <p:sp>
        <p:nvSpPr>
          <p:cNvPr id="13" name="TextBox 12"/>
          <p:cNvSpPr txBox="1"/>
          <p:nvPr/>
        </p:nvSpPr>
        <p:spPr>
          <a:xfrm>
            <a:off x="609600" y="2474486"/>
            <a:ext cx="697627" cy="369332"/>
          </a:xfrm>
          <a:prstGeom prst="rect">
            <a:avLst/>
          </a:prstGeom>
          <a:noFill/>
        </p:spPr>
        <p:txBody>
          <a:bodyPr wrap="none" rtlCol="0">
            <a:spAutoFit/>
          </a:bodyPr>
          <a:lstStyle/>
          <a:p>
            <a:r>
              <a:rPr lang="en-GB" dirty="0" smtClean="0">
                <a:solidFill>
                  <a:prstClr val="black"/>
                </a:solidFill>
              </a:rPr>
              <a:t>Spain</a:t>
            </a:r>
            <a:endParaRPr lang="en-GB" dirty="0">
              <a:solidFill>
                <a:prstClr val="black"/>
              </a:solidFill>
            </a:endParaRPr>
          </a:p>
        </p:txBody>
      </p:sp>
      <p:sp>
        <p:nvSpPr>
          <p:cNvPr id="16" name="Rectangle 15"/>
          <p:cNvSpPr/>
          <p:nvPr/>
        </p:nvSpPr>
        <p:spPr>
          <a:xfrm>
            <a:off x="169723" y="5867400"/>
            <a:ext cx="8866886" cy="64660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solidFill>
                  <a:prstClr val="black"/>
                </a:solidFill>
              </a:rPr>
              <a:t>2 Points if you correctly identified location number </a:t>
            </a:r>
            <a:r>
              <a:rPr lang="en-GB" sz="3600" b="1" dirty="0" smtClean="0">
                <a:solidFill>
                  <a:prstClr val="black"/>
                </a:solidFill>
              </a:rPr>
              <a:t>6</a:t>
            </a:r>
            <a:endParaRPr lang="en-GB" sz="3600" b="1" dirty="0">
              <a:solidFill>
                <a:prstClr val="black"/>
              </a:solidFill>
            </a:endParaRPr>
          </a:p>
        </p:txBody>
      </p:sp>
      <p:sp>
        <p:nvSpPr>
          <p:cNvPr id="17" name="TextBox 16"/>
          <p:cNvSpPr txBox="1"/>
          <p:nvPr/>
        </p:nvSpPr>
        <p:spPr>
          <a:xfrm>
            <a:off x="5288638" y="2611881"/>
            <a:ext cx="941476" cy="646331"/>
          </a:xfrm>
          <a:prstGeom prst="rect">
            <a:avLst/>
          </a:prstGeom>
          <a:solidFill>
            <a:schemeClr val="bg1"/>
          </a:solidFill>
          <a:ln>
            <a:noFill/>
          </a:ln>
        </p:spPr>
        <p:txBody>
          <a:bodyPr wrap="none" rtlCol="0">
            <a:spAutoFit/>
          </a:bodyPr>
          <a:lstStyle/>
          <a:p>
            <a:r>
              <a:rPr lang="en-GB" dirty="0" smtClean="0">
                <a:solidFill>
                  <a:prstClr val="black"/>
                </a:solidFill>
              </a:rPr>
              <a:t>Greece/</a:t>
            </a:r>
          </a:p>
          <a:p>
            <a:r>
              <a:rPr lang="en-GB" dirty="0" smtClean="0">
                <a:solidFill>
                  <a:prstClr val="black"/>
                </a:solidFill>
              </a:rPr>
              <a:t>Turkey</a:t>
            </a:r>
            <a:endParaRPr lang="en-GB" dirty="0">
              <a:solidFill>
                <a:prstClr val="black"/>
              </a:solidFill>
            </a:endParaRPr>
          </a:p>
        </p:txBody>
      </p:sp>
    </p:spTree>
    <p:extLst>
      <p:ext uri="{BB962C8B-B14F-4D97-AF65-F5344CB8AC3E}">
        <p14:creationId xmlns:p14="http://schemas.microsoft.com/office/powerpoint/2010/main" val="42145973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267200" cy="792162"/>
          </a:xfrm>
          <a:solidFill>
            <a:srgbClr val="FFFF00"/>
          </a:solidFill>
        </p:spPr>
        <p:txBody>
          <a:bodyPr/>
          <a:lstStyle/>
          <a:p>
            <a:r>
              <a:rPr lang="en-GB" dirty="0" smtClean="0"/>
              <a:t>1: The Results</a:t>
            </a:r>
            <a:endParaRPr lang="en-GB" dirty="0"/>
          </a:p>
        </p:txBody>
      </p:sp>
      <p:sp>
        <p:nvSpPr>
          <p:cNvPr id="3" name="Content Placeholder 2"/>
          <p:cNvSpPr>
            <a:spLocks noGrp="1"/>
          </p:cNvSpPr>
          <p:nvPr>
            <p:ph idx="1"/>
          </p:nvPr>
        </p:nvSpPr>
        <p:spPr>
          <a:xfrm>
            <a:off x="457200" y="1295400"/>
            <a:ext cx="8229600" cy="4495800"/>
          </a:xfrm>
          <a:ln>
            <a:solidFill>
              <a:schemeClr val="accent1"/>
            </a:solidFill>
          </a:ln>
        </p:spPr>
        <p:txBody>
          <a:bodyPr>
            <a:normAutofit fontScale="77500" lnSpcReduction="20000"/>
          </a:bodyPr>
          <a:lstStyle/>
          <a:p>
            <a:r>
              <a:rPr lang="en-GB" sz="3100" b="1" dirty="0" smtClean="0"/>
              <a:t>A (celebrate)</a:t>
            </a:r>
            <a:r>
              <a:rPr lang="en-GB" sz="3100" dirty="0" smtClean="0"/>
              <a:t>: </a:t>
            </a:r>
            <a:r>
              <a:rPr lang="en-GB" sz="3100" dirty="0"/>
              <a:t>no one </a:t>
            </a:r>
            <a:r>
              <a:rPr lang="en-GB" sz="3100" i="1" dirty="0"/>
              <a:t>else</a:t>
            </a:r>
            <a:r>
              <a:rPr lang="en-GB" sz="3100" dirty="0"/>
              <a:t> is happy - Jerusalem is the birthplace of Jesus, the son of God! People are outraged that you could be happy that you can no longer visit Jerusalem. You are thrown out into the street and excommunicated (sent to hell when you die). </a:t>
            </a:r>
            <a:r>
              <a:rPr lang="en-GB" sz="3100" b="1" dirty="0"/>
              <a:t>0 </a:t>
            </a:r>
            <a:r>
              <a:rPr lang="en-GB" sz="3100" b="1" dirty="0" smtClean="0"/>
              <a:t>points.</a:t>
            </a:r>
            <a:endParaRPr lang="en-GB" sz="3100" b="1" dirty="0"/>
          </a:p>
          <a:p>
            <a:r>
              <a:rPr lang="en-GB" sz="3100" b="1" dirty="0" smtClean="0"/>
              <a:t>B (not bothered)</a:t>
            </a:r>
            <a:r>
              <a:rPr lang="en-GB" sz="3100" dirty="0" smtClean="0"/>
              <a:t>: </a:t>
            </a:r>
            <a:r>
              <a:rPr lang="en-GB" sz="3100" dirty="0"/>
              <a:t>you are the only person who isn't bothered by this news - people need to be able to visit Jerusalem to pray at the tomb of Jesus</a:t>
            </a:r>
            <a:r>
              <a:rPr lang="en-GB" sz="3100" dirty="0" smtClean="0"/>
              <a:t>! Then some of their sins can be forgiven. </a:t>
            </a:r>
            <a:r>
              <a:rPr lang="en-GB" sz="3100" dirty="0"/>
              <a:t>You are the only one to leave the Church, </a:t>
            </a:r>
            <a:r>
              <a:rPr lang="en-GB" sz="3100" dirty="0" smtClean="0"/>
              <a:t>whilst everyone else stays to hear more, and </a:t>
            </a:r>
            <a:r>
              <a:rPr lang="en-GB" sz="3100" dirty="0"/>
              <a:t>whilst you live, you take no further part in the </a:t>
            </a:r>
            <a:r>
              <a:rPr lang="en-GB" sz="3100" dirty="0" smtClean="0"/>
              <a:t>crusades. </a:t>
            </a:r>
            <a:r>
              <a:rPr lang="en-GB" sz="3100" b="1" dirty="0" smtClean="0"/>
              <a:t>1 </a:t>
            </a:r>
            <a:r>
              <a:rPr lang="en-GB" sz="3100" b="1" dirty="0"/>
              <a:t>point</a:t>
            </a:r>
            <a:r>
              <a:rPr lang="en-GB" sz="3100" b="1" dirty="0" smtClean="0"/>
              <a:t>.</a:t>
            </a:r>
            <a:endParaRPr lang="en-GB" sz="3100" b="1" dirty="0"/>
          </a:p>
          <a:p>
            <a:r>
              <a:rPr lang="en-GB" sz="3100" b="1" dirty="0" smtClean="0"/>
              <a:t>C (angry): </a:t>
            </a:r>
            <a:r>
              <a:rPr lang="en-GB" sz="3100" dirty="0"/>
              <a:t>of course you are angry! Although Muslims think Jerusalem is </a:t>
            </a:r>
            <a:r>
              <a:rPr lang="en-GB" sz="3100" dirty="0" smtClean="0"/>
              <a:t>sacred, </a:t>
            </a:r>
            <a:r>
              <a:rPr lang="en-GB" sz="3100" dirty="0"/>
              <a:t>you are such a strong Christian that you feel you </a:t>
            </a:r>
            <a:r>
              <a:rPr lang="en-GB" sz="3100" i="1" dirty="0"/>
              <a:t>must</a:t>
            </a:r>
            <a:r>
              <a:rPr lang="en-GB" sz="3100" dirty="0"/>
              <a:t> get Jerusalem </a:t>
            </a:r>
            <a:r>
              <a:rPr lang="en-GB" sz="3100" dirty="0" smtClean="0"/>
              <a:t>back. </a:t>
            </a:r>
            <a:r>
              <a:rPr lang="en-GB" sz="3100" b="1" dirty="0" smtClean="0"/>
              <a:t>3 </a:t>
            </a:r>
            <a:r>
              <a:rPr lang="en-GB" sz="3100" b="1" dirty="0"/>
              <a:t>points</a:t>
            </a:r>
            <a:r>
              <a:rPr lang="en-GB" sz="3100" b="1" dirty="0" smtClean="0"/>
              <a:t>.</a:t>
            </a:r>
            <a:endParaRPr lang="en-GB" sz="3100" b="1" dirty="0"/>
          </a:p>
          <a:p>
            <a:endParaRPr lang="en-GB" dirty="0"/>
          </a:p>
        </p:txBody>
      </p:sp>
    </p:spTree>
    <p:extLst>
      <p:ext uri="{BB962C8B-B14F-4D97-AF65-F5344CB8AC3E}">
        <p14:creationId xmlns:p14="http://schemas.microsoft.com/office/powerpoint/2010/main" val="2845333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8" name="Picture 4"/>
          <p:cNvPicPr>
            <a:picLocks noChangeAspect="1" noChangeArrowheads="1"/>
          </p:cNvPicPr>
          <p:nvPr/>
        </p:nvPicPr>
        <p:blipFill>
          <a:blip r:embed="rId2" cstate="print"/>
          <a:srcRect/>
          <a:stretch>
            <a:fillRect/>
          </a:stretch>
        </p:blipFill>
        <p:spPr bwMode="auto">
          <a:xfrm>
            <a:off x="611560" y="0"/>
            <a:ext cx="4895850" cy="6858000"/>
          </a:xfrm>
          <a:prstGeom prst="rect">
            <a:avLst/>
          </a:prstGeom>
          <a:noFill/>
          <a:ln w="9525">
            <a:noFill/>
            <a:miter lim="800000"/>
            <a:headEnd/>
            <a:tailEnd/>
          </a:ln>
          <a:effectLst/>
        </p:spPr>
      </p:pic>
      <p:sp>
        <p:nvSpPr>
          <p:cNvPr id="3" name="Subtitle 4"/>
          <p:cNvSpPr txBox="1">
            <a:spLocks/>
          </p:cNvSpPr>
          <p:nvPr/>
        </p:nvSpPr>
        <p:spPr>
          <a:xfrm>
            <a:off x="5715000" y="228600"/>
            <a:ext cx="3191800" cy="6096000"/>
          </a:xfrm>
          <a:prstGeom prst="rect">
            <a:avLst/>
          </a:prstGeom>
          <a:solidFill>
            <a:schemeClr val="bg1"/>
          </a:solidFill>
          <a:ln>
            <a:solidFill>
              <a:schemeClr val="accent1"/>
            </a:solidFill>
          </a:ln>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800" dirty="0"/>
              <a:t>Jerusalem was the most important place in the world for Christians because Jesus </a:t>
            </a:r>
            <a:r>
              <a:rPr lang="en-GB" sz="2800" dirty="0" smtClean="0"/>
              <a:t>was born there and was  </a:t>
            </a:r>
            <a:r>
              <a:rPr lang="en-GB" sz="2800" dirty="0"/>
              <a:t>buried there</a:t>
            </a:r>
            <a:r>
              <a:rPr lang="en-GB" sz="2800" dirty="0" smtClean="0"/>
              <a:t>.</a:t>
            </a:r>
          </a:p>
          <a:p>
            <a:pPr marL="0" indent="0">
              <a:buNone/>
            </a:pPr>
            <a:endParaRPr lang="en-GB" sz="2800" dirty="0" smtClean="0"/>
          </a:p>
          <a:p>
            <a:pPr marL="0" indent="0">
              <a:buNone/>
            </a:pPr>
            <a:r>
              <a:rPr lang="en-GB" sz="2800" dirty="0" smtClean="0"/>
              <a:t>How can we tell from this Medieval map that Jerusalem was very important? </a:t>
            </a:r>
            <a:endParaRPr lang="en-GB" sz="2800" dirty="0"/>
          </a:p>
          <a:p>
            <a:pPr eaLnBrk="1" hangingPunct="1">
              <a:defRPr/>
            </a:pPr>
            <a:endParaRPr lang="en-GB" b="1" dirty="0">
              <a:solidFill>
                <a:prstClr val="black"/>
              </a:solidFill>
            </a:endParaRPr>
          </a:p>
        </p:txBody>
      </p:sp>
    </p:spTree>
    <p:extLst>
      <p:ext uri="{BB962C8B-B14F-4D97-AF65-F5344CB8AC3E}">
        <p14:creationId xmlns:p14="http://schemas.microsoft.com/office/powerpoint/2010/main" val="30102161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152400"/>
            <a:ext cx="8229600" cy="685800"/>
          </a:xfrm>
          <a:solidFill>
            <a:srgbClr val="FFFF00"/>
          </a:solidFill>
        </p:spPr>
        <p:txBody>
          <a:bodyPr>
            <a:normAutofit fontScale="90000"/>
          </a:bodyPr>
          <a:lstStyle/>
          <a:p>
            <a:r>
              <a:rPr lang="en-GB" b="1" dirty="0" smtClean="0"/>
              <a:t>Newsflash 2</a:t>
            </a:r>
            <a:r>
              <a:rPr lang="en-GB" dirty="0" smtClean="0"/>
              <a:t>: The Crusades</a:t>
            </a:r>
            <a:endParaRPr lang="en-GB" dirty="0"/>
          </a:p>
        </p:txBody>
      </p:sp>
      <p:sp>
        <p:nvSpPr>
          <p:cNvPr id="5" name="Content Placeholder 4"/>
          <p:cNvSpPr>
            <a:spLocks noGrp="1"/>
          </p:cNvSpPr>
          <p:nvPr>
            <p:ph idx="1"/>
          </p:nvPr>
        </p:nvSpPr>
        <p:spPr>
          <a:xfrm>
            <a:off x="228600" y="990600"/>
            <a:ext cx="8686800" cy="5638800"/>
          </a:xfrm>
          <a:ln>
            <a:solidFill>
              <a:schemeClr val="accent1"/>
            </a:solidFill>
          </a:ln>
        </p:spPr>
        <p:txBody>
          <a:bodyPr>
            <a:noAutofit/>
          </a:bodyPr>
          <a:lstStyle/>
          <a:p>
            <a:r>
              <a:rPr lang="en-US" sz="2200" dirty="0" smtClean="0"/>
              <a:t>As you are talking with Antoine, the fat priest comes almost running  down the transept. “</a:t>
            </a:r>
            <a:r>
              <a:rPr lang="en-US" sz="2200" dirty="0"/>
              <a:t>It’s a message from the Pope!” he </a:t>
            </a:r>
            <a:r>
              <a:rPr lang="en-US" sz="2200" dirty="0" smtClean="0"/>
              <a:t>declares, </a:t>
            </a:r>
            <a:r>
              <a:rPr lang="en-US" sz="2200" dirty="0"/>
              <a:t>“He wants men </a:t>
            </a:r>
            <a:r>
              <a:rPr lang="en-US" sz="2200" dirty="0" smtClean="0"/>
              <a:t>to </a:t>
            </a:r>
            <a:r>
              <a:rPr lang="en-US" sz="2200" dirty="0"/>
              <a:t>go on Crusade </a:t>
            </a:r>
            <a:r>
              <a:rPr lang="en-US" sz="2200" dirty="0" smtClean="0"/>
              <a:t>to fight the Muslims and </a:t>
            </a:r>
            <a:r>
              <a:rPr lang="en-US" sz="2200" dirty="0"/>
              <a:t>regain </a:t>
            </a:r>
            <a:r>
              <a:rPr lang="en-US" sz="2200" b="1" dirty="0"/>
              <a:t>Jerusalem</a:t>
            </a:r>
            <a:r>
              <a:rPr lang="en-US" sz="2200" dirty="0"/>
              <a:t> for Christianity</a:t>
            </a:r>
            <a:r>
              <a:rPr lang="en-US" sz="2200" dirty="0" smtClean="0"/>
              <a:t>!” You wait, anxiously, while the priest catches his breath. </a:t>
            </a:r>
          </a:p>
          <a:p>
            <a:r>
              <a:rPr lang="en-GB" sz="2200" dirty="0"/>
              <a:t>“The Pope has said that Muslim Turks (‘Saracens’) have been killing many Christians and </a:t>
            </a:r>
            <a:r>
              <a:rPr lang="en-GB" sz="2200" dirty="0" smtClean="0"/>
              <a:t>have destroyed </a:t>
            </a:r>
            <a:r>
              <a:rPr lang="en-GB" sz="2200" dirty="0"/>
              <a:t>Christian Churches. The Pope </a:t>
            </a:r>
            <a:r>
              <a:rPr lang="en-GB" sz="2200" dirty="0" smtClean="0"/>
              <a:t>says France is overcrowded </a:t>
            </a:r>
            <a:r>
              <a:rPr lang="en-GB" sz="2200" dirty="0"/>
              <a:t>and </a:t>
            </a:r>
            <a:r>
              <a:rPr lang="en-GB" sz="2200" dirty="0" smtClean="0"/>
              <a:t>the </a:t>
            </a:r>
            <a:r>
              <a:rPr lang="en-GB" sz="2200" dirty="0"/>
              <a:t>Holy Land </a:t>
            </a:r>
            <a:r>
              <a:rPr lang="en-GB" sz="2200" dirty="0" smtClean="0"/>
              <a:t>can provide </a:t>
            </a:r>
            <a:r>
              <a:rPr lang="en-GB" sz="2200" dirty="0"/>
              <a:t>wealth and new homes</a:t>
            </a:r>
            <a:r>
              <a:rPr lang="en-GB" sz="2200" dirty="0" smtClean="0"/>
              <a:t>. He is going to go on a tour around all the Churches of France to try and persuade knights to travel to the Holy Land and to free Jerusalem from the Muslims – and that’s not all! He has said something really amazing which means that </a:t>
            </a:r>
            <a:r>
              <a:rPr lang="en-GB" sz="2200" i="1" dirty="0" smtClean="0"/>
              <a:t>everyone</a:t>
            </a:r>
            <a:r>
              <a:rPr lang="en-GB" sz="2200" dirty="0" smtClean="0"/>
              <a:t> will want to go on crusade!”</a:t>
            </a:r>
          </a:p>
          <a:p>
            <a:r>
              <a:rPr lang="en-GB" sz="2200" dirty="0" smtClean="0"/>
              <a:t>What do you think the Pope has said? </a:t>
            </a:r>
          </a:p>
          <a:p>
            <a:pPr marL="914400" lvl="1" indent="-457200">
              <a:buFont typeface="+mj-lt"/>
              <a:buAutoNum type="alphaUcPeriod"/>
            </a:pPr>
            <a:r>
              <a:rPr lang="en-US" sz="2000" dirty="0" smtClean="0"/>
              <a:t>If you go on Crusade, he will shower you with wine and gold</a:t>
            </a:r>
          </a:p>
          <a:p>
            <a:pPr marL="914400" lvl="1" indent="-457200">
              <a:buFont typeface="+mj-lt"/>
              <a:buAutoNum type="alphaUcPeriod"/>
            </a:pPr>
            <a:r>
              <a:rPr lang="en-US" sz="2000" dirty="0" smtClean="0"/>
              <a:t>If you go on Crusade, he will let you marry more than one woman</a:t>
            </a:r>
          </a:p>
          <a:p>
            <a:pPr marL="914400" lvl="1" indent="-457200">
              <a:buFont typeface="+mj-lt"/>
              <a:buAutoNum type="alphaUcPeriod"/>
            </a:pPr>
            <a:r>
              <a:rPr lang="en-US" sz="2000" dirty="0" smtClean="0"/>
              <a:t>If you go on Crusade, all your sins will be forgiven and you will be guaranteed a place in heaven. </a:t>
            </a:r>
            <a:endParaRPr lang="en-GB" sz="2200" dirty="0" smtClean="0"/>
          </a:p>
          <a:p>
            <a:endParaRPr lang="en-GB" sz="2200" dirty="0"/>
          </a:p>
          <a:p>
            <a:endParaRPr lang="en-GB" sz="2200" dirty="0" smtClean="0"/>
          </a:p>
          <a:p>
            <a:endParaRPr lang="en-US" sz="2200" dirty="0" smtClean="0"/>
          </a:p>
          <a:p>
            <a:endParaRPr lang="en-US" sz="2200" dirty="0" smtClean="0"/>
          </a:p>
          <a:p>
            <a:endParaRPr lang="en-GB" sz="2200" dirty="0"/>
          </a:p>
        </p:txBody>
      </p:sp>
    </p:spTree>
    <p:extLst>
      <p:ext uri="{BB962C8B-B14F-4D97-AF65-F5344CB8AC3E}">
        <p14:creationId xmlns:p14="http://schemas.microsoft.com/office/powerpoint/2010/main" val="33958612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bwMode="auto">
          <a:xfrm>
            <a:off x="-1" y="0"/>
            <a:ext cx="9206335" cy="6096000"/>
          </a:xfrm>
          <a:prstGeom prst="rect">
            <a:avLst/>
          </a:prstGeom>
          <a:solidFill>
            <a:srgbClr val="FEF250"/>
          </a:solidFill>
          <a:ln w="9525">
            <a:noFill/>
            <a:miter lim="800000"/>
            <a:headEnd/>
            <a:tailEnd/>
          </a:ln>
          <a:effectLst/>
        </p:spPr>
      </p:pic>
      <p:sp>
        <p:nvSpPr>
          <p:cNvPr id="3" name="Rectangle 2"/>
          <p:cNvSpPr/>
          <p:nvPr/>
        </p:nvSpPr>
        <p:spPr>
          <a:xfrm>
            <a:off x="7155873" y="5257800"/>
            <a:ext cx="1905000" cy="64660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solidFill>
                  <a:prstClr val="black"/>
                </a:solidFill>
              </a:rPr>
              <a:t>Jerusalem</a:t>
            </a:r>
            <a:endParaRPr lang="en-GB" sz="2800" dirty="0">
              <a:solidFill>
                <a:prstClr val="black"/>
              </a:solidFill>
            </a:endParaRPr>
          </a:p>
        </p:txBody>
      </p:sp>
      <p:sp>
        <p:nvSpPr>
          <p:cNvPr id="4" name="Rectangle 3"/>
          <p:cNvSpPr/>
          <p:nvPr/>
        </p:nvSpPr>
        <p:spPr>
          <a:xfrm>
            <a:off x="2286000" y="1371600"/>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6</a:t>
            </a:r>
            <a:endParaRPr lang="en-GB" dirty="0">
              <a:solidFill>
                <a:prstClr val="black"/>
              </a:solidFill>
            </a:endParaRPr>
          </a:p>
        </p:txBody>
      </p:sp>
      <p:sp>
        <p:nvSpPr>
          <p:cNvPr id="5" name="Rectangle 4"/>
          <p:cNvSpPr/>
          <p:nvPr/>
        </p:nvSpPr>
        <p:spPr>
          <a:xfrm>
            <a:off x="6823364" y="2992582"/>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5</a:t>
            </a:r>
            <a:endParaRPr lang="en-GB" dirty="0">
              <a:solidFill>
                <a:prstClr val="black"/>
              </a:solidFill>
            </a:endParaRPr>
          </a:p>
        </p:txBody>
      </p:sp>
      <p:sp>
        <p:nvSpPr>
          <p:cNvPr id="6" name="TextBox 5"/>
          <p:cNvSpPr txBox="1"/>
          <p:nvPr/>
        </p:nvSpPr>
        <p:spPr>
          <a:xfrm>
            <a:off x="7162800" y="3364468"/>
            <a:ext cx="1197764" cy="369332"/>
          </a:xfrm>
          <a:prstGeom prst="rect">
            <a:avLst/>
          </a:prstGeom>
          <a:noFill/>
        </p:spPr>
        <p:txBody>
          <a:bodyPr wrap="none" rtlCol="0">
            <a:spAutoFit/>
          </a:bodyPr>
          <a:lstStyle/>
          <a:p>
            <a:r>
              <a:rPr lang="en-GB" dirty="0" smtClean="0">
                <a:solidFill>
                  <a:prstClr val="black"/>
                </a:solidFill>
              </a:rPr>
              <a:t>Asia Minor</a:t>
            </a:r>
            <a:endParaRPr lang="en-GB" dirty="0">
              <a:solidFill>
                <a:prstClr val="black"/>
              </a:solidFill>
            </a:endParaRPr>
          </a:p>
        </p:txBody>
      </p:sp>
      <p:sp>
        <p:nvSpPr>
          <p:cNvPr id="7" name="TextBox 6"/>
          <p:cNvSpPr txBox="1"/>
          <p:nvPr/>
        </p:nvSpPr>
        <p:spPr>
          <a:xfrm>
            <a:off x="3352800" y="914400"/>
            <a:ext cx="1042786" cy="369332"/>
          </a:xfrm>
          <a:prstGeom prst="rect">
            <a:avLst/>
          </a:prstGeom>
          <a:noFill/>
        </p:spPr>
        <p:txBody>
          <a:bodyPr wrap="none" rtlCol="0">
            <a:spAutoFit/>
          </a:bodyPr>
          <a:lstStyle/>
          <a:p>
            <a:r>
              <a:rPr lang="en-GB" dirty="0" smtClean="0">
                <a:solidFill>
                  <a:prstClr val="black"/>
                </a:solidFill>
              </a:rPr>
              <a:t>Germany</a:t>
            </a:r>
            <a:endParaRPr lang="en-GB" dirty="0">
              <a:solidFill>
                <a:prstClr val="black"/>
              </a:solidFill>
            </a:endParaRPr>
          </a:p>
        </p:txBody>
      </p:sp>
      <p:sp>
        <p:nvSpPr>
          <p:cNvPr id="8" name="Rectangle 7"/>
          <p:cNvSpPr/>
          <p:nvPr/>
        </p:nvSpPr>
        <p:spPr>
          <a:xfrm>
            <a:off x="6858000" y="3766066"/>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1</a:t>
            </a:r>
          </a:p>
        </p:txBody>
      </p:sp>
      <p:sp>
        <p:nvSpPr>
          <p:cNvPr id="9" name="Oval 8"/>
          <p:cNvSpPr/>
          <p:nvPr/>
        </p:nvSpPr>
        <p:spPr>
          <a:xfrm>
            <a:off x="7315200" y="3766066"/>
            <a:ext cx="76200" cy="76200"/>
          </a:xfrm>
          <a:prstGeom prst="ellipse">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0" name="Rectangle 9"/>
          <p:cNvSpPr/>
          <p:nvPr/>
        </p:nvSpPr>
        <p:spPr>
          <a:xfrm>
            <a:off x="8360564" y="3786848"/>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3</a:t>
            </a:r>
            <a:endParaRPr lang="en-GB" dirty="0">
              <a:solidFill>
                <a:prstClr val="black"/>
              </a:solidFill>
            </a:endParaRPr>
          </a:p>
        </p:txBody>
      </p:sp>
      <p:sp>
        <p:nvSpPr>
          <p:cNvPr id="11" name="TextBox 10"/>
          <p:cNvSpPr txBox="1"/>
          <p:nvPr/>
        </p:nvSpPr>
        <p:spPr>
          <a:xfrm>
            <a:off x="8515983" y="4267200"/>
            <a:ext cx="636713" cy="646331"/>
          </a:xfrm>
          <a:prstGeom prst="rect">
            <a:avLst/>
          </a:prstGeom>
          <a:noFill/>
        </p:spPr>
        <p:txBody>
          <a:bodyPr wrap="none" rtlCol="0">
            <a:spAutoFit/>
          </a:bodyPr>
          <a:lstStyle/>
          <a:p>
            <a:r>
              <a:rPr lang="en-GB" dirty="0" smtClean="0">
                <a:solidFill>
                  <a:prstClr val="black"/>
                </a:solidFill>
              </a:rPr>
              <a:t>Holy</a:t>
            </a:r>
          </a:p>
          <a:p>
            <a:r>
              <a:rPr lang="en-GB" dirty="0" smtClean="0">
                <a:solidFill>
                  <a:prstClr val="black"/>
                </a:solidFill>
              </a:rPr>
              <a:t>Land</a:t>
            </a:r>
          </a:p>
        </p:txBody>
      </p:sp>
      <p:sp>
        <p:nvSpPr>
          <p:cNvPr id="12" name="Rectangle 11"/>
          <p:cNvSpPr/>
          <p:nvPr/>
        </p:nvSpPr>
        <p:spPr>
          <a:xfrm>
            <a:off x="7816446" y="4629513"/>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4</a:t>
            </a:r>
          </a:p>
        </p:txBody>
      </p:sp>
      <p:sp>
        <p:nvSpPr>
          <p:cNvPr id="13" name="TextBox 12"/>
          <p:cNvSpPr txBox="1"/>
          <p:nvPr/>
        </p:nvSpPr>
        <p:spPr>
          <a:xfrm>
            <a:off x="609600" y="2474486"/>
            <a:ext cx="697627" cy="369332"/>
          </a:xfrm>
          <a:prstGeom prst="rect">
            <a:avLst/>
          </a:prstGeom>
          <a:noFill/>
        </p:spPr>
        <p:txBody>
          <a:bodyPr wrap="none" rtlCol="0">
            <a:spAutoFit/>
          </a:bodyPr>
          <a:lstStyle/>
          <a:p>
            <a:r>
              <a:rPr lang="en-GB" dirty="0" smtClean="0">
                <a:solidFill>
                  <a:prstClr val="black"/>
                </a:solidFill>
              </a:rPr>
              <a:t>Spain</a:t>
            </a:r>
            <a:endParaRPr lang="en-GB" dirty="0">
              <a:solidFill>
                <a:prstClr val="black"/>
              </a:solidFill>
            </a:endParaRPr>
          </a:p>
        </p:txBody>
      </p:sp>
      <p:sp>
        <p:nvSpPr>
          <p:cNvPr id="16" name="Rectangle 15"/>
          <p:cNvSpPr/>
          <p:nvPr/>
        </p:nvSpPr>
        <p:spPr>
          <a:xfrm>
            <a:off x="169723" y="6066105"/>
            <a:ext cx="8866886" cy="64660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solidFill>
                  <a:prstClr val="black"/>
                </a:solidFill>
              </a:rPr>
              <a:t>2 Points if you correctly identified location number </a:t>
            </a:r>
            <a:r>
              <a:rPr lang="en-GB" sz="3600" b="1" dirty="0">
                <a:solidFill>
                  <a:prstClr val="black"/>
                </a:solidFill>
              </a:rPr>
              <a:t>2</a:t>
            </a:r>
          </a:p>
        </p:txBody>
      </p:sp>
      <p:sp>
        <p:nvSpPr>
          <p:cNvPr id="17" name="TextBox 16"/>
          <p:cNvSpPr txBox="1"/>
          <p:nvPr/>
        </p:nvSpPr>
        <p:spPr>
          <a:xfrm>
            <a:off x="5288638" y="2611881"/>
            <a:ext cx="941476" cy="646331"/>
          </a:xfrm>
          <a:prstGeom prst="rect">
            <a:avLst/>
          </a:prstGeom>
          <a:solidFill>
            <a:schemeClr val="bg1"/>
          </a:solidFill>
          <a:ln>
            <a:noFill/>
          </a:ln>
        </p:spPr>
        <p:txBody>
          <a:bodyPr wrap="none" rtlCol="0">
            <a:spAutoFit/>
          </a:bodyPr>
          <a:lstStyle/>
          <a:p>
            <a:r>
              <a:rPr lang="en-GB" dirty="0" smtClean="0">
                <a:solidFill>
                  <a:prstClr val="black"/>
                </a:solidFill>
              </a:rPr>
              <a:t>Greece/</a:t>
            </a:r>
          </a:p>
          <a:p>
            <a:r>
              <a:rPr lang="en-GB" dirty="0" smtClean="0">
                <a:solidFill>
                  <a:prstClr val="black"/>
                </a:solidFill>
              </a:rPr>
              <a:t>Turkey</a:t>
            </a:r>
            <a:endParaRPr lang="en-GB" dirty="0">
              <a:solidFill>
                <a:prstClr val="black"/>
              </a:solidFill>
            </a:endParaRPr>
          </a:p>
        </p:txBody>
      </p:sp>
    </p:spTree>
    <p:extLst>
      <p:ext uri="{BB962C8B-B14F-4D97-AF65-F5344CB8AC3E}">
        <p14:creationId xmlns:p14="http://schemas.microsoft.com/office/powerpoint/2010/main" val="1749542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267200" cy="792162"/>
          </a:xfrm>
          <a:solidFill>
            <a:srgbClr val="FFFF00"/>
          </a:solidFill>
        </p:spPr>
        <p:txBody>
          <a:bodyPr/>
          <a:lstStyle/>
          <a:p>
            <a:r>
              <a:rPr lang="en-GB" dirty="0" smtClean="0"/>
              <a:t>2: The Results</a:t>
            </a:r>
            <a:endParaRPr lang="en-GB" dirty="0"/>
          </a:p>
        </p:txBody>
      </p:sp>
      <p:sp>
        <p:nvSpPr>
          <p:cNvPr id="3" name="Content Placeholder 2"/>
          <p:cNvSpPr>
            <a:spLocks noGrp="1"/>
          </p:cNvSpPr>
          <p:nvPr>
            <p:ph idx="1"/>
          </p:nvPr>
        </p:nvSpPr>
        <p:spPr>
          <a:xfrm>
            <a:off x="457200" y="1295400"/>
            <a:ext cx="8229600" cy="4495800"/>
          </a:xfrm>
          <a:ln>
            <a:solidFill>
              <a:schemeClr val="accent1"/>
            </a:solidFill>
          </a:ln>
        </p:spPr>
        <p:txBody>
          <a:bodyPr>
            <a:normAutofit/>
          </a:bodyPr>
          <a:lstStyle/>
          <a:p>
            <a:r>
              <a:rPr lang="en-GB" sz="2400" b="1" dirty="0" smtClean="0"/>
              <a:t>A (for wine and gold): </a:t>
            </a:r>
            <a:r>
              <a:rPr lang="en-GB" sz="2400" dirty="0" smtClean="0"/>
              <a:t> </a:t>
            </a:r>
            <a:r>
              <a:rPr lang="en-GB" sz="2400" dirty="0"/>
              <a:t>you have </a:t>
            </a:r>
            <a:r>
              <a:rPr lang="en-GB" sz="2400" i="1" dirty="0"/>
              <a:t>enough</a:t>
            </a:r>
            <a:r>
              <a:rPr lang="en-GB" sz="2400" dirty="0"/>
              <a:t> wine and </a:t>
            </a:r>
            <a:r>
              <a:rPr lang="en-GB" sz="2400" i="1" dirty="0"/>
              <a:t>enough</a:t>
            </a:r>
            <a:r>
              <a:rPr lang="en-GB" sz="2400" dirty="0"/>
              <a:t> </a:t>
            </a:r>
            <a:r>
              <a:rPr lang="en-GB" sz="2400" dirty="0" smtClean="0"/>
              <a:t>money after William gave you all of your land in Normandy! Travelling </a:t>
            </a:r>
            <a:r>
              <a:rPr lang="en-GB" sz="2400" dirty="0"/>
              <a:t>to Jerusalem would cost you a fortune </a:t>
            </a:r>
            <a:r>
              <a:rPr lang="en-GB" sz="2400" dirty="0" smtClean="0"/>
              <a:t>anyway</a:t>
            </a:r>
            <a:r>
              <a:rPr lang="en-GB" sz="2400" dirty="0"/>
              <a:t> </a:t>
            </a:r>
            <a:r>
              <a:rPr lang="en-GB" sz="2400" dirty="0" smtClean="0"/>
              <a:t>– </a:t>
            </a:r>
            <a:r>
              <a:rPr lang="en-GB" sz="2400" i="1" dirty="0" smtClean="0"/>
              <a:t>probably </a:t>
            </a:r>
            <a:r>
              <a:rPr lang="en-GB" sz="2400" dirty="0" smtClean="0"/>
              <a:t>much more money in horses, horseshoes and suits of armour than you could get back.</a:t>
            </a:r>
            <a:r>
              <a:rPr lang="en-GB" sz="2400" b="1" dirty="0" smtClean="0"/>
              <a:t> 1 point.</a:t>
            </a:r>
            <a:endParaRPr lang="en-GB" sz="2400" b="1" dirty="0"/>
          </a:p>
          <a:p>
            <a:r>
              <a:rPr lang="en-GB" sz="2400" b="1" dirty="0"/>
              <a:t>B: </a:t>
            </a:r>
            <a:r>
              <a:rPr lang="en-GB" sz="2400" b="1" dirty="0" smtClean="0"/>
              <a:t>(marry more than one woman): </a:t>
            </a:r>
            <a:r>
              <a:rPr lang="en-GB" sz="2400" dirty="0" smtClean="0"/>
              <a:t>don’t be silly the bible says that this is wrong! You can only </a:t>
            </a:r>
            <a:r>
              <a:rPr lang="en-GB" sz="2400" i="1" dirty="0" smtClean="0"/>
              <a:t>ever </a:t>
            </a:r>
            <a:r>
              <a:rPr lang="en-GB" sz="2400" dirty="0" smtClean="0"/>
              <a:t>marry one woman. </a:t>
            </a:r>
            <a:r>
              <a:rPr lang="en-GB" sz="2400" b="1" dirty="0" smtClean="0"/>
              <a:t>0 points.</a:t>
            </a:r>
            <a:endParaRPr lang="en-GB" sz="2400" dirty="0" smtClean="0"/>
          </a:p>
          <a:p>
            <a:r>
              <a:rPr lang="en-GB" sz="2400" b="1" dirty="0" smtClean="0"/>
              <a:t>C (go to heaven): </a:t>
            </a:r>
            <a:r>
              <a:rPr lang="en-GB" sz="2400" dirty="0"/>
              <a:t>wow, a chance to kill people (which is your job as a knight) </a:t>
            </a:r>
            <a:r>
              <a:rPr lang="en-GB" sz="2400" b="1" dirty="0"/>
              <a:t>AND</a:t>
            </a:r>
            <a:r>
              <a:rPr lang="en-GB" sz="2400" dirty="0"/>
              <a:t> get a guaranteed place in heaven? </a:t>
            </a:r>
            <a:r>
              <a:rPr lang="en-GB" sz="2400" dirty="0" smtClean="0"/>
              <a:t>This is too good to be true – and an </a:t>
            </a:r>
            <a:r>
              <a:rPr lang="en-GB" sz="2400" dirty="0"/>
              <a:t>offer you can't refuse. </a:t>
            </a:r>
            <a:r>
              <a:rPr lang="en-GB" sz="2400" b="1" dirty="0"/>
              <a:t>3 points.</a:t>
            </a:r>
          </a:p>
          <a:p>
            <a:endParaRPr lang="en-GB" dirty="0"/>
          </a:p>
        </p:txBody>
      </p:sp>
    </p:spTree>
    <p:extLst>
      <p:ext uri="{BB962C8B-B14F-4D97-AF65-F5344CB8AC3E}">
        <p14:creationId xmlns:p14="http://schemas.microsoft.com/office/powerpoint/2010/main" val="2353553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revistamirabilia.com/sites/default/files/styles/featured/public/untitled-1.jpg?itok=BWc_DX76">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36" y="0"/>
            <a:ext cx="9144000" cy="6913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38502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76200"/>
            <a:ext cx="8229600" cy="685800"/>
          </a:xfrm>
          <a:solidFill>
            <a:srgbClr val="FFFF00"/>
          </a:solidFill>
        </p:spPr>
        <p:txBody>
          <a:bodyPr>
            <a:normAutofit fontScale="90000"/>
          </a:bodyPr>
          <a:lstStyle/>
          <a:p>
            <a:r>
              <a:rPr lang="en-GB" b="1" dirty="0" smtClean="0"/>
              <a:t>Newsflash 3</a:t>
            </a:r>
            <a:r>
              <a:rPr lang="en-GB" dirty="0" smtClean="0"/>
              <a:t>: The Crusades</a:t>
            </a:r>
            <a:endParaRPr lang="en-GB" dirty="0"/>
          </a:p>
        </p:txBody>
      </p:sp>
      <p:sp>
        <p:nvSpPr>
          <p:cNvPr id="5" name="Content Placeholder 4"/>
          <p:cNvSpPr>
            <a:spLocks noGrp="1"/>
          </p:cNvSpPr>
          <p:nvPr>
            <p:ph idx="1"/>
          </p:nvPr>
        </p:nvSpPr>
        <p:spPr>
          <a:xfrm>
            <a:off x="228600" y="914400"/>
            <a:ext cx="8686800" cy="5791200"/>
          </a:xfrm>
          <a:ln>
            <a:solidFill>
              <a:schemeClr val="accent1"/>
            </a:solidFill>
          </a:ln>
        </p:spPr>
        <p:txBody>
          <a:bodyPr>
            <a:noAutofit/>
          </a:bodyPr>
          <a:lstStyle/>
          <a:p>
            <a:r>
              <a:rPr lang="en-US" sz="2100" dirty="0" smtClean="0"/>
              <a:t>A month later, the Pope visits Rouen. You are signed </a:t>
            </a:r>
            <a:r>
              <a:rPr lang="en-US" sz="2100" dirty="0"/>
              <a:t>with the cross and </a:t>
            </a:r>
            <a:r>
              <a:rPr lang="en-US" sz="2100" dirty="0" smtClean="0"/>
              <a:t>make preparations to travel to Jerusalem. You spend lots of money buying chainmail</a:t>
            </a:r>
            <a:r>
              <a:rPr lang="en-US" sz="2100" dirty="0"/>
              <a:t>, horses and </a:t>
            </a:r>
            <a:r>
              <a:rPr lang="en-US" sz="2100" dirty="0" smtClean="0"/>
              <a:t>supplies.  60,000 </a:t>
            </a:r>
            <a:r>
              <a:rPr lang="en-US" sz="2100" dirty="0"/>
              <a:t>people set out </a:t>
            </a:r>
            <a:r>
              <a:rPr lang="en-US" sz="2100" dirty="0" smtClean="0"/>
              <a:t>in the summer of 1096</a:t>
            </a:r>
            <a:r>
              <a:rPr lang="en-US" sz="2100" dirty="0"/>
              <a:t>, a year after you started your preparations. </a:t>
            </a:r>
            <a:endParaRPr lang="en-US" sz="2100" dirty="0" smtClean="0"/>
          </a:p>
          <a:p>
            <a:r>
              <a:rPr lang="en-US" sz="2100" dirty="0" smtClean="0"/>
              <a:t>Your band of men is led by a man called Duke Robert, who tells </a:t>
            </a:r>
            <a:r>
              <a:rPr lang="en-US" sz="2100" dirty="0"/>
              <a:t>you that all the crusaders are to assemble </a:t>
            </a:r>
            <a:r>
              <a:rPr lang="en-US" sz="2100" dirty="0" smtClean="0"/>
              <a:t>in </a:t>
            </a:r>
            <a:r>
              <a:rPr lang="en-US" sz="2100" b="1" dirty="0" smtClean="0"/>
              <a:t>Constantinople (now called Istanbul)</a:t>
            </a:r>
            <a:r>
              <a:rPr lang="en-US" sz="2100" dirty="0" smtClean="0"/>
              <a:t> by </a:t>
            </a:r>
            <a:r>
              <a:rPr lang="en-US" sz="2100" dirty="0"/>
              <a:t>the spring of 1097. </a:t>
            </a:r>
            <a:r>
              <a:rPr lang="en-GB" sz="2100" dirty="0" smtClean="0"/>
              <a:t>Constantinople is a Christian city, but is ruled by an Emperor and not the Pope. The people there follow the Greek Orthodox Church – a different church to your own. The Emperor says that all lands taken from the Muslims by the Crusaders must be returned to him. Your reaction to this demand is: </a:t>
            </a:r>
          </a:p>
          <a:p>
            <a:pPr marL="800100" lvl="1" indent="-342900">
              <a:buFont typeface="+mj-lt"/>
              <a:buAutoNum type="alphaUcPeriod"/>
            </a:pPr>
            <a:r>
              <a:rPr lang="en-GB" sz="1900" dirty="0" smtClean="0"/>
              <a:t>You accept. He used to own the land so he should have it back. You don’t want to annoy the emperor, as he owns the city where you’re staying.</a:t>
            </a:r>
          </a:p>
          <a:p>
            <a:pPr marL="800100" lvl="1" indent="-342900">
              <a:buFont typeface="+mj-lt"/>
              <a:buAutoNum type="alphaUcPeriod"/>
            </a:pPr>
            <a:r>
              <a:rPr lang="en-GB" sz="1900" dirty="0"/>
              <a:t>You say ‘yes’ to the emperor’s face, but then plan to go back on your word once you’ve left the city and captured the land. You captured it – so you should have it, on behalf of your leader, the Pope. </a:t>
            </a:r>
          </a:p>
          <a:p>
            <a:pPr marL="800100" lvl="1" indent="-342900">
              <a:buFont typeface="+mj-lt"/>
              <a:buAutoNum type="alphaUcPeriod"/>
            </a:pPr>
            <a:r>
              <a:rPr lang="en-GB" sz="1900" dirty="0" smtClean="0"/>
              <a:t>You say no. The land should go to the Pope instead. He was the man who set up the Crusade, and he is God’s representative on earth.</a:t>
            </a:r>
          </a:p>
          <a:p>
            <a:endParaRPr lang="en-GB" sz="2200" dirty="0"/>
          </a:p>
          <a:p>
            <a:endParaRPr lang="en-GB" sz="2200" dirty="0" smtClean="0"/>
          </a:p>
          <a:p>
            <a:endParaRPr lang="en-US" sz="2200" dirty="0" smtClean="0"/>
          </a:p>
          <a:p>
            <a:endParaRPr lang="en-US" sz="2200" dirty="0" smtClean="0"/>
          </a:p>
          <a:p>
            <a:endParaRPr lang="en-GB" sz="2200" dirty="0"/>
          </a:p>
        </p:txBody>
      </p:sp>
    </p:spTree>
    <p:extLst>
      <p:ext uri="{BB962C8B-B14F-4D97-AF65-F5344CB8AC3E}">
        <p14:creationId xmlns:p14="http://schemas.microsoft.com/office/powerpoint/2010/main" val="21402647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bwMode="auto">
          <a:xfrm>
            <a:off x="-1" y="0"/>
            <a:ext cx="9206335" cy="6096000"/>
          </a:xfrm>
          <a:prstGeom prst="rect">
            <a:avLst/>
          </a:prstGeom>
          <a:solidFill>
            <a:srgbClr val="FEF250"/>
          </a:solidFill>
          <a:ln w="9525">
            <a:noFill/>
            <a:miter lim="800000"/>
            <a:headEnd/>
            <a:tailEnd/>
          </a:ln>
          <a:effectLst/>
        </p:spPr>
      </p:pic>
      <p:sp>
        <p:nvSpPr>
          <p:cNvPr id="3" name="Rectangle 2"/>
          <p:cNvSpPr/>
          <p:nvPr/>
        </p:nvSpPr>
        <p:spPr>
          <a:xfrm>
            <a:off x="6393545" y="2611605"/>
            <a:ext cx="2736273" cy="64660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solidFill>
                  <a:prstClr val="black"/>
                </a:solidFill>
              </a:rPr>
              <a:t>Constantinople</a:t>
            </a:r>
            <a:endParaRPr lang="en-GB" sz="2800" dirty="0">
              <a:solidFill>
                <a:prstClr val="black"/>
              </a:solidFill>
            </a:endParaRPr>
          </a:p>
        </p:txBody>
      </p:sp>
      <p:sp>
        <p:nvSpPr>
          <p:cNvPr id="4" name="Rectangle 3"/>
          <p:cNvSpPr/>
          <p:nvPr/>
        </p:nvSpPr>
        <p:spPr>
          <a:xfrm>
            <a:off x="2286000" y="1371600"/>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6</a:t>
            </a:r>
            <a:endParaRPr lang="en-GB" dirty="0">
              <a:solidFill>
                <a:prstClr val="black"/>
              </a:solidFill>
            </a:endParaRPr>
          </a:p>
        </p:txBody>
      </p:sp>
      <p:sp>
        <p:nvSpPr>
          <p:cNvPr id="5" name="Rectangle 4"/>
          <p:cNvSpPr/>
          <p:nvPr/>
        </p:nvSpPr>
        <p:spPr>
          <a:xfrm>
            <a:off x="8399987" y="5264727"/>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6</a:t>
            </a:r>
          </a:p>
        </p:txBody>
      </p:sp>
      <p:sp>
        <p:nvSpPr>
          <p:cNvPr id="6" name="TextBox 5"/>
          <p:cNvSpPr txBox="1"/>
          <p:nvPr/>
        </p:nvSpPr>
        <p:spPr>
          <a:xfrm>
            <a:off x="7162800" y="3364468"/>
            <a:ext cx="1197764" cy="369332"/>
          </a:xfrm>
          <a:prstGeom prst="rect">
            <a:avLst/>
          </a:prstGeom>
          <a:noFill/>
        </p:spPr>
        <p:txBody>
          <a:bodyPr wrap="none" rtlCol="0">
            <a:spAutoFit/>
          </a:bodyPr>
          <a:lstStyle/>
          <a:p>
            <a:r>
              <a:rPr lang="en-GB" dirty="0" smtClean="0">
                <a:solidFill>
                  <a:prstClr val="black"/>
                </a:solidFill>
              </a:rPr>
              <a:t>Asia Minor</a:t>
            </a:r>
            <a:endParaRPr lang="en-GB" dirty="0">
              <a:solidFill>
                <a:prstClr val="black"/>
              </a:solidFill>
            </a:endParaRPr>
          </a:p>
        </p:txBody>
      </p:sp>
      <p:sp>
        <p:nvSpPr>
          <p:cNvPr id="7" name="TextBox 6"/>
          <p:cNvSpPr txBox="1"/>
          <p:nvPr/>
        </p:nvSpPr>
        <p:spPr>
          <a:xfrm>
            <a:off x="3352800" y="914400"/>
            <a:ext cx="1042786" cy="369332"/>
          </a:xfrm>
          <a:prstGeom prst="rect">
            <a:avLst/>
          </a:prstGeom>
          <a:noFill/>
        </p:spPr>
        <p:txBody>
          <a:bodyPr wrap="none" rtlCol="0">
            <a:spAutoFit/>
          </a:bodyPr>
          <a:lstStyle/>
          <a:p>
            <a:r>
              <a:rPr lang="en-GB" dirty="0" smtClean="0">
                <a:solidFill>
                  <a:prstClr val="black"/>
                </a:solidFill>
              </a:rPr>
              <a:t>Germany</a:t>
            </a:r>
            <a:endParaRPr lang="en-GB" dirty="0">
              <a:solidFill>
                <a:prstClr val="black"/>
              </a:solidFill>
            </a:endParaRPr>
          </a:p>
        </p:txBody>
      </p:sp>
      <p:sp>
        <p:nvSpPr>
          <p:cNvPr id="8" name="Rectangle 7"/>
          <p:cNvSpPr/>
          <p:nvPr/>
        </p:nvSpPr>
        <p:spPr>
          <a:xfrm>
            <a:off x="6858000" y="3766066"/>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1</a:t>
            </a:r>
          </a:p>
        </p:txBody>
      </p:sp>
      <p:sp>
        <p:nvSpPr>
          <p:cNvPr id="9" name="Oval 8"/>
          <p:cNvSpPr/>
          <p:nvPr/>
        </p:nvSpPr>
        <p:spPr>
          <a:xfrm>
            <a:off x="7315200" y="3766066"/>
            <a:ext cx="76200" cy="76200"/>
          </a:xfrm>
          <a:prstGeom prst="ellipse">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0" name="Rectangle 9"/>
          <p:cNvSpPr/>
          <p:nvPr/>
        </p:nvSpPr>
        <p:spPr>
          <a:xfrm>
            <a:off x="8360564" y="3786848"/>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3</a:t>
            </a:r>
            <a:endParaRPr lang="en-GB" dirty="0">
              <a:solidFill>
                <a:prstClr val="black"/>
              </a:solidFill>
            </a:endParaRPr>
          </a:p>
        </p:txBody>
      </p:sp>
      <p:sp>
        <p:nvSpPr>
          <p:cNvPr id="11" name="TextBox 10"/>
          <p:cNvSpPr txBox="1"/>
          <p:nvPr/>
        </p:nvSpPr>
        <p:spPr>
          <a:xfrm>
            <a:off x="8515983" y="4267200"/>
            <a:ext cx="636713" cy="646331"/>
          </a:xfrm>
          <a:prstGeom prst="rect">
            <a:avLst/>
          </a:prstGeom>
          <a:noFill/>
        </p:spPr>
        <p:txBody>
          <a:bodyPr wrap="none" rtlCol="0">
            <a:spAutoFit/>
          </a:bodyPr>
          <a:lstStyle/>
          <a:p>
            <a:r>
              <a:rPr lang="en-GB" dirty="0" smtClean="0">
                <a:solidFill>
                  <a:prstClr val="black"/>
                </a:solidFill>
              </a:rPr>
              <a:t>Holy</a:t>
            </a:r>
          </a:p>
          <a:p>
            <a:r>
              <a:rPr lang="en-GB" dirty="0" smtClean="0">
                <a:solidFill>
                  <a:prstClr val="black"/>
                </a:solidFill>
              </a:rPr>
              <a:t>Land</a:t>
            </a:r>
          </a:p>
        </p:txBody>
      </p:sp>
      <p:sp>
        <p:nvSpPr>
          <p:cNvPr id="12" name="Rectangle 11"/>
          <p:cNvSpPr/>
          <p:nvPr/>
        </p:nvSpPr>
        <p:spPr>
          <a:xfrm>
            <a:off x="7816446" y="4629513"/>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4</a:t>
            </a:r>
          </a:p>
        </p:txBody>
      </p:sp>
      <p:sp>
        <p:nvSpPr>
          <p:cNvPr id="13" name="TextBox 12"/>
          <p:cNvSpPr txBox="1"/>
          <p:nvPr/>
        </p:nvSpPr>
        <p:spPr>
          <a:xfrm>
            <a:off x="609600" y="2474486"/>
            <a:ext cx="697627" cy="369332"/>
          </a:xfrm>
          <a:prstGeom prst="rect">
            <a:avLst/>
          </a:prstGeom>
          <a:noFill/>
        </p:spPr>
        <p:txBody>
          <a:bodyPr wrap="none" rtlCol="0">
            <a:spAutoFit/>
          </a:bodyPr>
          <a:lstStyle/>
          <a:p>
            <a:r>
              <a:rPr lang="en-GB" dirty="0" smtClean="0">
                <a:solidFill>
                  <a:prstClr val="black"/>
                </a:solidFill>
              </a:rPr>
              <a:t>Spain</a:t>
            </a:r>
            <a:endParaRPr lang="en-GB" dirty="0">
              <a:solidFill>
                <a:prstClr val="black"/>
              </a:solidFill>
            </a:endParaRPr>
          </a:p>
        </p:txBody>
      </p:sp>
      <p:sp>
        <p:nvSpPr>
          <p:cNvPr id="16" name="Rectangle 15"/>
          <p:cNvSpPr/>
          <p:nvPr/>
        </p:nvSpPr>
        <p:spPr>
          <a:xfrm>
            <a:off x="169723" y="6066105"/>
            <a:ext cx="8866886" cy="64660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solidFill>
                  <a:prstClr val="black"/>
                </a:solidFill>
              </a:rPr>
              <a:t>2 Points if you correctly identified location number </a:t>
            </a:r>
            <a:r>
              <a:rPr lang="en-GB" sz="3600" b="1" dirty="0" smtClean="0">
                <a:solidFill>
                  <a:prstClr val="black"/>
                </a:solidFill>
              </a:rPr>
              <a:t>5</a:t>
            </a:r>
            <a:endParaRPr lang="en-GB" sz="3600" b="1" dirty="0">
              <a:solidFill>
                <a:prstClr val="black"/>
              </a:solidFill>
            </a:endParaRPr>
          </a:p>
        </p:txBody>
      </p:sp>
      <p:sp>
        <p:nvSpPr>
          <p:cNvPr id="17" name="TextBox 16"/>
          <p:cNvSpPr txBox="1"/>
          <p:nvPr/>
        </p:nvSpPr>
        <p:spPr>
          <a:xfrm>
            <a:off x="5288638" y="2611881"/>
            <a:ext cx="941476" cy="646331"/>
          </a:xfrm>
          <a:prstGeom prst="rect">
            <a:avLst/>
          </a:prstGeom>
          <a:solidFill>
            <a:schemeClr val="bg1"/>
          </a:solidFill>
          <a:ln>
            <a:noFill/>
          </a:ln>
        </p:spPr>
        <p:txBody>
          <a:bodyPr wrap="none" rtlCol="0">
            <a:spAutoFit/>
          </a:bodyPr>
          <a:lstStyle/>
          <a:p>
            <a:r>
              <a:rPr lang="en-GB" dirty="0" smtClean="0">
                <a:solidFill>
                  <a:prstClr val="black"/>
                </a:solidFill>
              </a:rPr>
              <a:t>Greece/</a:t>
            </a:r>
          </a:p>
          <a:p>
            <a:r>
              <a:rPr lang="en-GB" dirty="0" smtClean="0">
                <a:solidFill>
                  <a:prstClr val="black"/>
                </a:solidFill>
              </a:rPr>
              <a:t>Turkey</a:t>
            </a:r>
            <a:endParaRPr lang="en-GB" dirty="0">
              <a:solidFill>
                <a:prstClr val="black"/>
              </a:solidFill>
            </a:endParaRPr>
          </a:p>
        </p:txBody>
      </p:sp>
    </p:spTree>
    <p:extLst>
      <p:ext uri="{BB962C8B-B14F-4D97-AF65-F5344CB8AC3E}">
        <p14:creationId xmlns:p14="http://schemas.microsoft.com/office/powerpoint/2010/main" val="16943693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267200" cy="792162"/>
          </a:xfrm>
          <a:solidFill>
            <a:srgbClr val="FFFF00"/>
          </a:solidFill>
        </p:spPr>
        <p:txBody>
          <a:bodyPr/>
          <a:lstStyle/>
          <a:p>
            <a:r>
              <a:rPr lang="en-GB" dirty="0"/>
              <a:t>3</a:t>
            </a:r>
            <a:r>
              <a:rPr lang="en-GB" dirty="0" smtClean="0"/>
              <a:t>: The Results</a:t>
            </a:r>
            <a:endParaRPr lang="en-GB" dirty="0"/>
          </a:p>
        </p:txBody>
      </p:sp>
      <p:sp>
        <p:nvSpPr>
          <p:cNvPr id="3" name="Content Placeholder 2"/>
          <p:cNvSpPr>
            <a:spLocks noGrp="1"/>
          </p:cNvSpPr>
          <p:nvPr>
            <p:ph idx="1"/>
          </p:nvPr>
        </p:nvSpPr>
        <p:spPr>
          <a:xfrm>
            <a:off x="457200" y="1295400"/>
            <a:ext cx="8229600" cy="4267200"/>
          </a:xfrm>
          <a:ln>
            <a:solidFill>
              <a:schemeClr val="accent1"/>
            </a:solidFill>
          </a:ln>
        </p:spPr>
        <p:txBody>
          <a:bodyPr>
            <a:normAutofit fontScale="92500" lnSpcReduction="10000"/>
          </a:bodyPr>
          <a:lstStyle/>
          <a:p>
            <a:r>
              <a:rPr lang="en-GB" sz="2400" b="1" dirty="0" smtClean="0"/>
              <a:t>A (accept what the Emperor asks) </a:t>
            </a:r>
            <a:r>
              <a:rPr lang="en-GB" sz="2400" dirty="0" smtClean="0"/>
              <a:t>having </a:t>
            </a:r>
            <a:r>
              <a:rPr lang="en-GB" sz="2400" dirty="0"/>
              <a:t>assured the emperor that you </a:t>
            </a:r>
            <a:r>
              <a:rPr lang="en-GB" sz="2400" dirty="0" smtClean="0"/>
              <a:t>will give back any land you re-take from the Muslims, </a:t>
            </a:r>
            <a:r>
              <a:rPr lang="en-GB" sz="2400" dirty="0"/>
              <a:t>he is happy, and gives you some supplies, but </a:t>
            </a:r>
            <a:r>
              <a:rPr lang="en-GB" sz="2400" dirty="0" smtClean="0"/>
              <a:t>he doesn’t give you anyone from </a:t>
            </a:r>
            <a:r>
              <a:rPr lang="en-GB" sz="2400" dirty="0"/>
              <a:t>his own army to help you. The crusaders think you're a bit soft to make a promise to someone who isn't your leader and you have problems dealing with discipline in your army after this. </a:t>
            </a:r>
            <a:r>
              <a:rPr lang="en-GB" sz="2400" b="1" dirty="0"/>
              <a:t>1 point.</a:t>
            </a:r>
          </a:p>
          <a:p>
            <a:r>
              <a:rPr lang="en-GB" sz="2400" b="1" dirty="0"/>
              <a:t>B(accept, but plan not to do it) </a:t>
            </a:r>
            <a:r>
              <a:rPr lang="en-GB" sz="2400" dirty="0"/>
              <a:t>deceitful, but cunning. You manage to reassure the emperor and  get some supplies for your journey, but you also show your men that you are still loyal to the Pope. </a:t>
            </a:r>
            <a:r>
              <a:rPr lang="en-GB" sz="2400" b="1" dirty="0"/>
              <a:t>3 points.</a:t>
            </a:r>
          </a:p>
          <a:p>
            <a:r>
              <a:rPr lang="en-GB" sz="2400" b="1" dirty="0"/>
              <a:t>C (refuse what the Emperor asks) </a:t>
            </a:r>
            <a:r>
              <a:rPr lang="en-GB" sz="2400" dirty="0"/>
              <a:t>because you refused the oath, you are attacked by the emperor's soldiers in the night. You die.</a:t>
            </a:r>
            <a:r>
              <a:rPr lang="en-GB" sz="2400" b="1" dirty="0"/>
              <a:t> 0 points</a:t>
            </a:r>
            <a:r>
              <a:rPr lang="en-GB" sz="2400" b="1" dirty="0" smtClean="0"/>
              <a:t>.</a:t>
            </a:r>
            <a:endParaRPr lang="en-GB" sz="2400" b="1" dirty="0"/>
          </a:p>
        </p:txBody>
      </p:sp>
    </p:spTree>
    <p:extLst>
      <p:ext uri="{BB962C8B-B14F-4D97-AF65-F5344CB8AC3E}">
        <p14:creationId xmlns:p14="http://schemas.microsoft.com/office/powerpoint/2010/main" val="3094364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152400"/>
            <a:ext cx="8229600" cy="685800"/>
          </a:xfrm>
          <a:solidFill>
            <a:srgbClr val="FFFF00"/>
          </a:solidFill>
        </p:spPr>
        <p:txBody>
          <a:bodyPr>
            <a:normAutofit fontScale="90000"/>
          </a:bodyPr>
          <a:lstStyle/>
          <a:p>
            <a:r>
              <a:rPr lang="en-GB" b="1" dirty="0" smtClean="0"/>
              <a:t>Newsflash 4</a:t>
            </a:r>
            <a:r>
              <a:rPr lang="en-GB" dirty="0" smtClean="0"/>
              <a:t>: The Crusades</a:t>
            </a:r>
            <a:endParaRPr lang="en-GB" dirty="0"/>
          </a:p>
        </p:txBody>
      </p:sp>
      <p:sp>
        <p:nvSpPr>
          <p:cNvPr id="5" name="Content Placeholder 4"/>
          <p:cNvSpPr>
            <a:spLocks noGrp="1"/>
          </p:cNvSpPr>
          <p:nvPr>
            <p:ph idx="1"/>
          </p:nvPr>
        </p:nvSpPr>
        <p:spPr>
          <a:xfrm>
            <a:off x="228600" y="990600"/>
            <a:ext cx="6705600" cy="5638800"/>
          </a:xfrm>
          <a:ln>
            <a:solidFill>
              <a:schemeClr val="accent1"/>
            </a:solidFill>
          </a:ln>
        </p:spPr>
        <p:txBody>
          <a:bodyPr>
            <a:noAutofit/>
          </a:bodyPr>
          <a:lstStyle/>
          <a:p>
            <a:r>
              <a:rPr lang="en-US" sz="2200" dirty="0" smtClean="0"/>
              <a:t>In the Spring of 1097, you cross into Asia Minor, and into Muslim territory. The land is very dry and desert-like. In May, </a:t>
            </a:r>
            <a:r>
              <a:rPr lang="en-US" sz="2200" dirty="0"/>
              <a:t>you begin the siege of </a:t>
            </a:r>
            <a:r>
              <a:rPr lang="en-US" sz="2200" b="1" dirty="0" smtClean="0"/>
              <a:t>Nicaea</a:t>
            </a:r>
            <a:r>
              <a:rPr lang="en-US" sz="2200" dirty="0" smtClean="0"/>
              <a:t>, a town </a:t>
            </a:r>
            <a:r>
              <a:rPr lang="en-US" sz="2200" dirty="0"/>
              <a:t>in Asia Minor. </a:t>
            </a:r>
            <a:r>
              <a:rPr lang="en-US" sz="2200" dirty="0" smtClean="0"/>
              <a:t> You want to take the city quickly. It is this next decision, that ensures that you are successful against the Muslims…</a:t>
            </a:r>
            <a:r>
              <a:rPr lang="en-US" sz="2200" i="1" dirty="0" smtClean="0"/>
              <a:t>use the ‘attacking a castle’ sheet to help you make your decision…</a:t>
            </a:r>
            <a:endParaRPr lang="en-US" sz="2200" dirty="0" smtClean="0"/>
          </a:p>
          <a:p>
            <a:pPr lvl="1" indent="-342900">
              <a:buFont typeface="+mj-lt"/>
              <a:buAutoNum type="alphaUcPeriod"/>
            </a:pPr>
            <a:r>
              <a:rPr lang="en-GB" sz="2000" dirty="0" smtClean="0"/>
              <a:t>Use miners to dig underneath the towers, so that they collapse. Then enter the city and attack the defenders.</a:t>
            </a:r>
            <a:endParaRPr lang="en-GB" sz="2000" dirty="0"/>
          </a:p>
          <a:p>
            <a:pPr lvl="1" indent="-342900">
              <a:buFont typeface="+mj-lt"/>
              <a:buAutoNum type="alphaUcPeriod"/>
            </a:pPr>
            <a:r>
              <a:rPr lang="en-US" sz="2000" dirty="0" smtClean="0"/>
              <a:t>Use all your forces together to make a direct assault on the city. Using all your forces at once should make sure that you are successful.</a:t>
            </a:r>
          </a:p>
          <a:p>
            <a:pPr lvl="1" indent="-342900">
              <a:buFont typeface="+mj-lt"/>
              <a:buAutoNum type="alphaUcPeriod"/>
            </a:pPr>
            <a:r>
              <a:rPr lang="en-US" sz="2000" dirty="0" smtClean="0"/>
              <a:t>Construct a series of siege towers to help your forces to make an attack over the castle walls.</a:t>
            </a:r>
          </a:p>
          <a:p>
            <a:pPr lvl="1" indent="-342900">
              <a:buFont typeface="+mj-lt"/>
              <a:buAutoNum type="alphaUcPeriod"/>
            </a:pPr>
            <a:r>
              <a:rPr lang="en-US" sz="2000" dirty="0" smtClean="0"/>
              <a:t>Use the trebuchets that you brought with you from Constantinople to destroy the castle walls. </a:t>
            </a:r>
            <a:endParaRPr lang="en-GB" sz="2200" dirty="0"/>
          </a:p>
          <a:p>
            <a:endParaRPr lang="en-GB" sz="2200" dirty="0" smtClean="0"/>
          </a:p>
          <a:p>
            <a:endParaRPr lang="en-US" sz="2200" dirty="0" smtClean="0"/>
          </a:p>
          <a:p>
            <a:endParaRPr lang="en-US" sz="2200" dirty="0" smtClean="0"/>
          </a:p>
          <a:p>
            <a:endParaRPr lang="en-GB" sz="2200" dirty="0"/>
          </a:p>
        </p:txBody>
      </p:sp>
      <p:pic>
        <p:nvPicPr>
          <p:cNvPr id="2050" name="Picture 2" descr="http://static.ddmcdn.com/gif/crusade-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1066800"/>
            <a:ext cx="1984225"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19118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491" y="25360"/>
            <a:ext cx="7107382" cy="6832640"/>
          </a:xfrm>
          <a:prstGeom prst="rect">
            <a:avLst/>
          </a:prstGeom>
        </p:spPr>
        <p:txBody>
          <a:bodyPr wrap="square">
            <a:spAutoFit/>
          </a:bodyPr>
          <a:lstStyle/>
          <a:p>
            <a:r>
              <a:rPr lang="en-GB" b="1" dirty="0"/>
              <a:t>Attacking a Castle</a:t>
            </a:r>
          </a:p>
          <a:p>
            <a:r>
              <a:rPr lang="en-GB" sz="1400" dirty="0" smtClean="0"/>
              <a:t>To </a:t>
            </a:r>
            <a:r>
              <a:rPr lang="en-GB" sz="1400" dirty="0"/>
              <a:t>conquer a territory, an attacking army would have to strike and take </a:t>
            </a:r>
            <a:r>
              <a:rPr lang="en-GB" sz="1400" dirty="0" smtClean="0"/>
              <a:t>the castles that were used to control the local area. </a:t>
            </a:r>
            <a:r>
              <a:rPr lang="en-GB" sz="1400" dirty="0"/>
              <a:t>To do so, they would launch a </a:t>
            </a:r>
            <a:r>
              <a:rPr lang="en-GB" sz="1400" b="1" dirty="0"/>
              <a:t>siege</a:t>
            </a:r>
            <a:r>
              <a:rPr lang="en-GB" sz="1400" dirty="0"/>
              <a:t>. </a:t>
            </a:r>
            <a:endParaRPr lang="en-GB" sz="1400" dirty="0" smtClean="0"/>
          </a:p>
          <a:p>
            <a:endParaRPr lang="en-GB" sz="1400" dirty="0"/>
          </a:p>
          <a:p>
            <a:r>
              <a:rPr lang="en-GB" sz="1400" b="1" dirty="0"/>
              <a:t>1. Tunnel</a:t>
            </a:r>
          </a:p>
          <a:p>
            <a:r>
              <a:rPr lang="en-GB" sz="1400" dirty="0"/>
              <a:t>Men called “sappers” </a:t>
            </a:r>
            <a:r>
              <a:rPr lang="en-GB" sz="1400" dirty="0" smtClean="0"/>
              <a:t>dug </a:t>
            </a:r>
            <a:r>
              <a:rPr lang="en-GB" sz="1400" dirty="0"/>
              <a:t>tunnels to gain entrance to a castle and thereby launch a sneak attack, but more often, these miners dug tunnels beneath a castle wall to destabilize and topple it. To defend themselves, castle dwellers put out a bowl of water and watched for ripples that might indicate digging. Also, digging tunnels took a long time which allowed time for defenders’ reinforcements to arrive. </a:t>
            </a:r>
          </a:p>
          <a:p>
            <a:endParaRPr lang="en-GB" sz="1400" b="1" dirty="0" smtClean="0"/>
          </a:p>
          <a:p>
            <a:r>
              <a:rPr lang="en-GB" sz="1400" b="1" dirty="0" smtClean="0"/>
              <a:t>2. Direct </a:t>
            </a:r>
            <a:r>
              <a:rPr lang="en-GB" sz="1400" b="1" dirty="0"/>
              <a:t>Assault</a:t>
            </a:r>
          </a:p>
          <a:p>
            <a:r>
              <a:rPr lang="en-GB" sz="1400" dirty="0"/>
              <a:t>A direct assault was the most dangerous way for attackers to try to take a castle. Soldiers either scaled walls with ladders or overran castle walls breached by tunnels, battering rams, or </a:t>
            </a:r>
            <a:r>
              <a:rPr lang="en-GB" sz="1400" dirty="0" smtClean="0"/>
              <a:t>cannons. Archers </a:t>
            </a:r>
            <a:r>
              <a:rPr lang="en-GB" sz="1400" dirty="0"/>
              <a:t>and crossbowmen would cover soldiers while they tried to break a </a:t>
            </a:r>
            <a:r>
              <a:rPr lang="en-GB" sz="1400" dirty="0" smtClean="0"/>
              <a:t>wall. Defenders</a:t>
            </a:r>
            <a:r>
              <a:rPr lang="en-GB" sz="1400" dirty="0"/>
              <a:t>, perched on the castle wall or in narrow windows called loopholes, literally had the upper hand. Archers rained arrows down on </a:t>
            </a:r>
            <a:r>
              <a:rPr lang="en-GB" sz="1400" dirty="0" smtClean="0"/>
              <a:t>attackers.</a:t>
            </a:r>
          </a:p>
          <a:p>
            <a:endParaRPr lang="en-GB" sz="1400" dirty="0"/>
          </a:p>
          <a:p>
            <a:r>
              <a:rPr lang="en-GB" sz="1400" b="1" dirty="0" smtClean="0"/>
              <a:t>3. </a:t>
            </a:r>
            <a:r>
              <a:rPr lang="en-GB" sz="1400" b="1" dirty="0"/>
              <a:t>Siege Tower </a:t>
            </a:r>
          </a:p>
          <a:p>
            <a:r>
              <a:rPr lang="en-GB" sz="1400" dirty="0"/>
              <a:t>Attackers sometimes built a siege tower to scale </a:t>
            </a:r>
            <a:r>
              <a:rPr lang="en-GB" sz="1400" dirty="0" smtClean="0"/>
              <a:t>the castle </a:t>
            </a:r>
            <a:r>
              <a:rPr lang="en-GB" sz="1400" dirty="0"/>
              <a:t>walls. Soldiers lay in wait inside the structure as others wheeled it to the castle. Once there, the soldiers lowered a drawbridge at the top of the tower onto the castle wall. </a:t>
            </a:r>
            <a:r>
              <a:rPr lang="en-GB" sz="1400" dirty="0" smtClean="0"/>
              <a:t>Siege </a:t>
            </a:r>
            <a:r>
              <a:rPr lang="en-GB" sz="1400" dirty="0"/>
              <a:t>towers were difficult and time-consuming to build, however, and castle defenders could burn them down with fire </a:t>
            </a:r>
            <a:r>
              <a:rPr lang="en-GB" sz="1400" dirty="0" smtClean="0"/>
              <a:t>arrows.</a:t>
            </a:r>
          </a:p>
          <a:p>
            <a:endParaRPr lang="en-GB" sz="1400" dirty="0"/>
          </a:p>
          <a:p>
            <a:r>
              <a:rPr lang="en-GB" sz="1400" b="1" dirty="0"/>
              <a:t>4</a:t>
            </a:r>
            <a:r>
              <a:rPr lang="en-GB" sz="1400" b="1" dirty="0" smtClean="0"/>
              <a:t>. </a:t>
            </a:r>
            <a:r>
              <a:rPr lang="en-GB" sz="1400" b="1" dirty="0"/>
              <a:t>Trebuchet</a:t>
            </a:r>
          </a:p>
          <a:p>
            <a:r>
              <a:rPr lang="en-GB" sz="1400" dirty="0" smtClean="0"/>
              <a:t>During a </a:t>
            </a:r>
            <a:r>
              <a:rPr lang="en-GB" sz="1400" dirty="0"/>
              <a:t>siege, these missile launchers </a:t>
            </a:r>
            <a:r>
              <a:rPr lang="en-GB" sz="1400" dirty="0" smtClean="0"/>
              <a:t>relied </a:t>
            </a:r>
            <a:r>
              <a:rPr lang="en-GB" sz="1400" dirty="0"/>
              <a:t>on a huge counterweight that swung a long arm. When the counterweight was dropped, the device launched a missile from a sling at the end of the arm. </a:t>
            </a:r>
            <a:r>
              <a:rPr lang="en-GB" sz="1400" dirty="0" smtClean="0"/>
              <a:t> Trebuchets </a:t>
            </a:r>
            <a:r>
              <a:rPr lang="en-GB" sz="1400" dirty="0"/>
              <a:t>could launch missiles hundreds of yards in large, lobbing arcs at or even over a castle wall. </a:t>
            </a:r>
            <a:r>
              <a:rPr lang="en-GB" sz="1400" dirty="0" smtClean="0"/>
              <a:t>Sometimes </a:t>
            </a:r>
            <a:r>
              <a:rPr lang="en-GB" sz="1400" dirty="0"/>
              <a:t>they even shot out the severed heads of enemy </a:t>
            </a:r>
            <a:r>
              <a:rPr lang="en-GB" sz="1400" dirty="0" smtClean="0"/>
              <a:t>soldiers. If </a:t>
            </a:r>
            <a:r>
              <a:rPr lang="en-GB" sz="1400" dirty="0"/>
              <a:t>a trebuchet was set up too close to a castle, archers would harass its builders with arrows </a:t>
            </a:r>
            <a:r>
              <a:rPr lang="en-GB" sz="1400" dirty="0" smtClean="0"/>
              <a:t>and </a:t>
            </a:r>
            <a:r>
              <a:rPr lang="en-GB" sz="1400" dirty="0"/>
              <a:t>catapults </a:t>
            </a:r>
            <a:r>
              <a:rPr lang="en-GB" sz="1400" dirty="0" smtClean="0"/>
              <a:t>would be shot </a:t>
            </a:r>
            <a:r>
              <a:rPr lang="en-GB" sz="1400" dirty="0"/>
              <a:t>from the castle wall </a:t>
            </a:r>
            <a:r>
              <a:rPr lang="en-GB" sz="1400" dirty="0" smtClean="0"/>
              <a:t>to destroy the trebuchets.</a:t>
            </a:r>
            <a:endParaRPr lang="en-GB" sz="1400" dirty="0"/>
          </a:p>
        </p:txBody>
      </p:sp>
      <p:pic>
        <p:nvPicPr>
          <p:cNvPr id="3" name="Picture 2"/>
          <p:cNvPicPr/>
          <p:nvPr/>
        </p:nvPicPr>
        <p:blipFill rotWithShape="1">
          <a:blip r:embed="rId2">
            <a:extLst>
              <a:ext uri="{28A0092B-C50C-407E-A947-70E740481C1C}">
                <a14:useLocalDpi xmlns:a14="http://schemas.microsoft.com/office/drawing/2010/main" val="0"/>
              </a:ext>
            </a:extLst>
          </a:blip>
          <a:srcRect l="39718"/>
          <a:stretch/>
        </p:blipFill>
        <p:spPr>
          <a:xfrm>
            <a:off x="7288846" y="1642136"/>
            <a:ext cx="1713750" cy="1765300"/>
          </a:xfrm>
          <a:prstGeom prst="rect">
            <a:avLst/>
          </a:prstGeom>
        </p:spPr>
      </p:pic>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7421821" y="3546562"/>
            <a:ext cx="1447800" cy="1649845"/>
          </a:xfrm>
          <a:prstGeom prst="rect">
            <a:avLst/>
          </a:prstGeom>
        </p:spPr>
      </p:pic>
      <p:pic>
        <p:nvPicPr>
          <p:cNvPr id="5" name="Picture 4"/>
          <p:cNvPicPr/>
          <p:nvPr/>
        </p:nvPicPr>
        <p:blipFill>
          <a:blip r:embed="rId4">
            <a:extLst>
              <a:ext uri="{28A0092B-C50C-407E-A947-70E740481C1C}">
                <a14:useLocalDpi xmlns:a14="http://schemas.microsoft.com/office/drawing/2010/main" val="0"/>
              </a:ext>
            </a:extLst>
          </a:blip>
          <a:stretch>
            <a:fillRect/>
          </a:stretch>
        </p:blipFill>
        <p:spPr>
          <a:xfrm>
            <a:off x="7355333" y="5335533"/>
            <a:ext cx="1580775" cy="1447800"/>
          </a:xfrm>
          <a:prstGeom prst="rect">
            <a:avLst/>
          </a:prstGeom>
        </p:spPr>
      </p:pic>
      <p:pic>
        <p:nvPicPr>
          <p:cNvPr id="6" name="Picture 5" descr="http://www.medievalwarfare.info/pics/undermine01.gif"/>
          <p:cNvPicPr/>
          <p:nvPr/>
        </p:nvPicPr>
        <p:blipFill>
          <a:blip r:embed="rId5">
            <a:extLst>
              <a:ext uri="{28A0092B-C50C-407E-A947-70E740481C1C}">
                <a14:useLocalDpi xmlns:a14="http://schemas.microsoft.com/office/drawing/2010/main" val="0"/>
              </a:ext>
            </a:extLst>
          </a:blip>
          <a:srcRect/>
          <a:stretch>
            <a:fillRect/>
          </a:stretch>
        </p:blipFill>
        <p:spPr bwMode="auto">
          <a:xfrm>
            <a:off x="7098794" y="277288"/>
            <a:ext cx="1960880" cy="1130796"/>
          </a:xfrm>
          <a:prstGeom prst="rect">
            <a:avLst/>
          </a:prstGeom>
          <a:noFill/>
          <a:ln>
            <a:noFill/>
          </a:ln>
        </p:spPr>
      </p:pic>
    </p:spTree>
    <p:extLst>
      <p:ext uri="{BB962C8B-B14F-4D97-AF65-F5344CB8AC3E}">
        <p14:creationId xmlns:p14="http://schemas.microsoft.com/office/powerpoint/2010/main" val="13465450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bwMode="auto">
          <a:xfrm>
            <a:off x="-1" y="0"/>
            <a:ext cx="9206335" cy="6096000"/>
          </a:xfrm>
          <a:prstGeom prst="rect">
            <a:avLst/>
          </a:prstGeom>
          <a:solidFill>
            <a:srgbClr val="FEF250"/>
          </a:solidFill>
          <a:ln w="9525">
            <a:noFill/>
            <a:miter lim="800000"/>
            <a:headEnd/>
            <a:tailEnd/>
          </a:ln>
          <a:effectLst/>
        </p:spPr>
      </p:pic>
      <p:sp>
        <p:nvSpPr>
          <p:cNvPr id="3" name="Rectangle 2"/>
          <p:cNvSpPr/>
          <p:nvPr/>
        </p:nvSpPr>
        <p:spPr>
          <a:xfrm>
            <a:off x="5867400" y="3842266"/>
            <a:ext cx="1524000" cy="64660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solidFill>
                  <a:prstClr val="black"/>
                </a:solidFill>
              </a:rPr>
              <a:t>Nicaea</a:t>
            </a:r>
            <a:endParaRPr lang="en-GB" sz="2800" dirty="0">
              <a:solidFill>
                <a:prstClr val="black"/>
              </a:solidFill>
            </a:endParaRPr>
          </a:p>
        </p:txBody>
      </p:sp>
      <p:sp>
        <p:nvSpPr>
          <p:cNvPr id="4" name="Rectangle 3"/>
          <p:cNvSpPr/>
          <p:nvPr/>
        </p:nvSpPr>
        <p:spPr>
          <a:xfrm>
            <a:off x="2286000" y="1371600"/>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6</a:t>
            </a:r>
            <a:endParaRPr lang="en-GB" dirty="0">
              <a:solidFill>
                <a:prstClr val="black"/>
              </a:solidFill>
            </a:endParaRPr>
          </a:p>
        </p:txBody>
      </p:sp>
      <p:sp>
        <p:nvSpPr>
          <p:cNvPr id="5" name="Rectangle 4"/>
          <p:cNvSpPr/>
          <p:nvPr/>
        </p:nvSpPr>
        <p:spPr>
          <a:xfrm>
            <a:off x="8399987" y="5264727"/>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6</a:t>
            </a:r>
          </a:p>
        </p:txBody>
      </p:sp>
      <p:sp>
        <p:nvSpPr>
          <p:cNvPr id="6" name="TextBox 5"/>
          <p:cNvSpPr txBox="1"/>
          <p:nvPr/>
        </p:nvSpPr>
        <p:spPr>
          <a:xfrm>
            <a:off x="7162800" y="3364468"/>
            <a:ext cx="1197764" cy="369332"/>
          </a:xfrm>
          <a:prstGeom prst="rect">
            <a:avLst/>
          </a:prstGeom>
          <a:noFill/>
        </p:spPr>
        <p:txBody>
          <a:bodyPr wrap="none" rtlCol="0">
            <a:spAutoFit/>
          </a:bodyPr>
          <a:lstStyle/>
          <a:p>
            <a:r>
              <a:rPr lang="en-GB" dirty="0" smtClean="0">
                <a:solidFill>
                  <a:prstClr val="black"/>
                </a:solidFill>
              </a:rPr>
              <a:t>Asia Minor</a:t>
            </a:r>
            <a:endParaRPr lang="en-GB" dirty="0">
              <a:solidFill>
                <a:prstClr val="black"/>
              </a:solidFill>
            </a:endParaRPr>
          </a:p>
        </p:txBody>
      </p:sp>
      <p:sp>
        <p:nvSpPr>
          <p:cNvPr id="7" name="TextBox 6"/>
          <p:cNvSpPr txBox="1"/>
          <p:nvPr/>
        </p:nvSpPr>
        <p:spPr>
          <a:xfrm>
            <a:off x="3352800" y="914400"/>
            <a:ext cx="1042786" cy="369332"/>
          </a:xfrm>
          <a:prstGeom prst="rect">
            <a:avLst/>
          </a:prstGeom>
          <a:noFill/>
        </p:spPr>
        <p:txBody>
          <a:bodyPr wrap="none" rtlCol="0">
            <a:spAutoFit/>
          </a:bodyPr>
          <a:lstStyle/>
          <a:p>
            <a:r>
              <a:rPr lang="en-GB" dirty="0" smtClean="0">
                <a:solidFill>
                  <a:prstClr val="black"/>
                </a:solidFill>
              </a:rPr>
              <a:t>Germany</a:t>
            </a:r>
            <a:endParaRPr lang="en-GB" dirty="0">
              <a:solidFill>
                <a:prstClr val="black"/>
              </a:solidFill>
            </a:endParaRPr>
          </a:p>
        </p:txBody>
      </p:sp>
      <p:sp>
        <p:nvSpPr>
          <p:cNvPr id="8" name="Rectangle 7"/>
          <p:cNvSpPr/>
          <p:nvPr/>
        </p:nvSpPr>
        <p:spPr>
          <a:xfrm>
            <a:off x="6774873" y="2953412"/>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5</a:t>
            </a:r>
            <a:endParaRPr lang="en-GB" dirty="0">
              <a:solidFill>
                <a:prstClr val="black"/>
              </a:solidFill>
            </a:endParaRPr>
          </a:p>
        </p:txBody>
      </p:sp>
      <p:sp>
        <p:nvSpPr>
          <p:cNvPr id="9" name="Oval 8"/>
          <p:cNvSpPr/>
          <p:nvPr/>
        </p:nvSpPr>
        <p:spPr>
          <a:xfrm>
            <a:off x="7315200" y="3766066"/>
            <a:ext cx="76200" cy="76200"/>
          </a:xfrm>
          <a:prstGeom prst="ellipse">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0" name="Rectangle 9"/>
          <p:cNvSpPr/>
          <p:nvPr/>
        </p:nvSpPr>
        <p:spPr>
          <a:xfrm>
            <a:off x="8360564" y="3786848"/>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3</a:t>
            </a:r>
            <a:endParaRPr lang="en-GB" dirty="0">
              <a:solidFill>
                <a:prstClr val="black"/>
              </a:solidFill>
            </a:endParaRPr>
          </a:p>
        </p:txBody>
      </p:sp>
      <p:sp>
        <p:nvSpPr>
          <p:cNvPr id="11" name="TextBox 10"/>
          <p:cNvSpPr txBox="1"/>
          <p:nvPr/>
        </p:nvSpPr>
        <p:spPr>
          <a:xfrm>
            <a:off x="8515983" y="4267200"/>
            <a:ext cx="636713" cy="646331"/>
          </a:xfrm>
          <a:prstGeom prst="rect">
            <a:avLst/>
          </a:prstGeom>
          <a:noFill/>
        </p:spPr>
        <p:txBody>
          <a:bodyPr wrap="none" rtlCol="0">
            <a:spAutoFit/>
          </a:bodyPr>
          <a:lstStyle/>
          <a:p>
            <a:r>
              <a:rPr lang="en-GB" dirty="0" smtClean="0">
                <a:solidFill>
                  <a:prstClr val="black"/>
                </a:solidFill>
              </a:rPr>
              <a:t>Holy</a:t>
            </a:r>
          </a:p>
          <a:p>
            <a:r>
              <a:rPr lang="en-GB" dirty="0" smtClean="0">
                <a:solidFill>
                  <a:prstClr val="black"/>
                </a:solidFill>
              </a:rPr>
              <a:t>Land</a:t>
            </a:r>
          </a:p>
        </p:txBody>
      </p:sp>
      <p:sp>
        <p:nvSpPr>
          <p:cNvPr id="12" name="Rectangle 11"/>
          <p:cNvSpPr/>
          <p:nvPr/>
        </p:nvSpPr>
        <p:spPr>
          <a:xfrm>
            <a:off x="7816446" y="4629513"/>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4</a:t>
            </a:r>
          </a:p>
        </p:txBody>
      </p:sp>
      <p:sp>
        <p:nvSpPr>
          <p:cNvPr id="13" name="TextBox 12"/>
          <p:cNvSpPr txBox="1"/>
          <p:nvPr/>
        </p:nvSpPr>
        <p:spPr>
          <a:xfrm>
            <a:off x="609600" y="2474486"/>
            <a:ext cx="697627" cy="369332"/>
          </a:xfrm>
          <a:prstGeom prst="rect">
            <a:avLst/>
          </a:prstGeom>
          <a:noFill/>
        </p:spPr>
        <p:txBody>
          <a:bodyPr wrap="none" rtlCol="0">
            <a:spAutoFit/>
          </a:bodyPr>
          <a:lstStyle/>
          <a:p>
            <a:r>
              <a:rPr lang="en-GB" dirty="0" smtClean="0">
                <a:solidFill>
                  <a:prstClr val="black"/>
                </a:solidFill>
              </a:rPr>
              <a:t>Spain</a:t>
            </a:r>
            <a:endParaRPr lang="en-GB" dirty="0">
              <a:solidFill>
                <a:prstClr val="black"/>
              </a:solidFill>
            </a:endParaRPr>
          </a:p>
        </p:txBody>
      </p:sp>
      <p:sp>
        <p:nvSpPr>
          <p:cNvPr id="16" name="Rectangle 15"/>
          <p:cNvSpPr/>
          <p:nvPr/>
        </p:nvSpPr>
        <p:spPr>
          <a:xfrm>
            <a:off x="169723" y="6066105"/>
            <a:ext cx="8866886" cy="64660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solidFill>
                  <a:prstClr val="black"/>
                </a:solidFill>
              </a:rPr>
              <a:t>2 Points if you correctly identified location number </a:t>
            </a:r>
            <a:r>
              <a:rPr lang="en-GB" sz="2800" b="1" dirty="0" smtClean="0">
                <a:solidFill>
                  <a:prstClr val="black"/>
                </a:solidFill>
              </a:rPr>
              <a:t>1</a:t>
            </a:r>
            <a:endParaRPr lang="en-GB" sz="3600" b="1" dirty="0">
              <a:solidFill>
                <a:prstClr val="black"/>
              </a:solidFill>
            </a:endParaRPr>
          </a:p>
        </p:txBody>
      </p:sp>
      <p:sp>
        <p:nvSpPr>
          <p:cNvPr id="17" name="TextBox 16"/>
          <p:cNvSpPr txBox="1"/>
          <p:nvPr/>
        </p:nvSpPr>
        <p:spPr>
          <a:xfrm>
            <a:off x="5288638" y="2611881"/>
            <a:ext cx="941476" cy="646331"/>
          </a:xfrm>
          <a:prstGeom prst="rect">
            <a:avLst/>
          </a:prstGeom>
          <a:solidFill>
            <a:schemeClr val="bg1"/>
          </a:solidFill>
          <a:ln>
            <a:noFill/>
          </a:ln>
        </p:spPr>
        <p:txBody>
          <a:bodyPr wrap="none" rtlCol="0">
            <a:spAutoFit/>
          </a:bodyPr>
          <a:lstStyle/>
          <a:p>
            <a:r>
              <a:rPr lang="en-GB" dirty="0" smtClean="0">
                <a:solidFill>
                  <a:prstClr val="black"/>
                </a:solidFill>
              </a:rPr>
              <a:t>Greece/</a:t>
            </a:r>
          </a:p>
          <a:p>
            <a:r>
              <a:rPr lang="en-GB" dirty="0" smtClean="0">
                <a:solidFill>
                  <a:prstClr val="black"/>
                </a:solidFill>
              </a:rPr>
              <a:t>Turkey</a:t>
            </a:r>
            <a:endParaRPr lang="en-GB" dirty="0">
              <a:solidFill>
                <a:prstClr val="black"/>
              </a:solidFill>
            </a:endParaRPr>
          </a:p>
        </p:txBody>
      </p:sp>
    </p:spTree>
    <p:extLst>
      <p:ext uri="{BB962C8B-B14F-4D97-AF65-F5344CB8AC3E}">
        <p14:creationId xmlns:p14="http://schemas.microsoft.com/office/powerpoint/2010/main" val="39290050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267200" cy="792162"/>
          </a:xfrm>
          <a:solidFill>
            <a:srgbClr val="FFFF00"/>
          </a:solidFill>
        </p:spPr>
        <p:txBody>
          <a:bodyPr/>
          <a:lstStyle/>
          <a:p>
            <a:r>
              <a:rPr lang="en-GB" dirty="0"/>
              <a:t>4</a:t>
            </a:r>
            <a:r>
              <a:rPr lang="en-GB" dirty="0" smtClean="0"/>
              <a:t>: The Results</a:t>
            </a:r>
            <a:endParaRPr lang="en-GB" dirty="0"/>
          </a:p>
        </p:txBody>
      </p:sp>
      <p:sp>
        <p:nvSpPr>
          <p:cNvPr id="3" name="Content Placeholder 2"/>
          <p:cNvSpPr>
            <a:spLocks noGrp="1"/>
          </p:cNvSpPr>
          <p:nvPr>
            <p:ph idx="1"/>
          </p:nvPr>
        </p:nvSpPr>
        <p:spPr>
          <a:xfrm>
            <a:off x="457200" y="1295400"/>
            <a:ext cx="8382000" cy="4648200"/>
          </a:xfrm>
          <a:ln>
            <a:solidFill>
              <a:schemeClr val="accent1"/>
            </a:solidFill>
          </a:ln>
        </p:spPr>
        <p:txBody>
          <a:bodyPr>
            <a:normAutofit fontScale="92500" lnSpcReduction="10000"/>
          </a:bodyPr>
          <a:lstStyle/>
          <a:p>
            <a:r>
              <a:rPr lang="en-GB" sz="2400" b="1" dirty="0" smtClean="0"/>
              <a:t>A (mining)</a:t>
            </a:r>
            <a:r>
              <a:rPr lang="en-GB" sz="2400" dirty="0" smtClean="0"/>
              <a:t>: </a:t>
            </a:r>
            <a:r>
              <a:rPr lang="en-GB" sz="2400" dirty="0"/>
              <a:t>digging a mine takes weeks, and 70% of your troops die from starvation in the </a:t>
            </a:r>
            <a:r>
              <a:rPr lang="en-GB" sz="2400" dirty="0" smtClean="0"/>
              <a:t>meantime (there is little food to find in the desert around you). </a:t>
            </a:r>
            <a:r>
              <a:rPr lang="en-GB" sz="2400" dirty="0"/>
              <a:t>You are able to topple one wall, but this is quickly repaired. The rest of your army return home, </a:t>
            </a:r>
            <a:r>
              <a:rPr lang="en-GB" sz="2400" dirty="0" smtClean="0"/>
              <a:t>broken-hearted </a:t>
            </a:r>
            <a:r>
              <a:rPr lang="en-GB" sz="2400" dirty="0"/>
              <a:t>and heavily in debt. </a:t>
            </a:r>
            <a:r>
              <a:rPr lang="en-GB" sz="2400" b="1" dirty="0"/>
              <a:t>1 point.</a:t>
            </a:r>
          </a:p>
          <a:p>
            <a:r>
              <a:rPr lang="en-GB" sz="2400" b="1" dirty="0" smtClean="0"/>
              <a:t>B (direct assault):  </a:t>
            </a:r>
            <a:r>
              <a:rPr lang="en-GB" sz="2400" dirty="0" smtClean="0"/>
              <a:t>90</a:t>
            </a:r>
            <a:r>
              <a:rPr lang="en-GB" sz="2400" dirty="0"/>
              <a:t>% of the troops die in the attack, as the defenders rain arrows down upon your crusaders from the </a:t>
            </a:r>
            <a:r>
              <a:rPr lang="en-GB" sz="2400" dirty="0" smtClean="0"/>
              <a:t>city walls</a:t>
            </a:r>
            <a:r>
              <a:rPr lang="en-GB" sz="2400" dirty="0"/>
              <a:t>. </a:t>
            </a:r>
            <a:r>
              <a:rPr lang="en-GB" sz="2400" b="1" dirty="0"/>
              <a:t>0 points.</a:t>
            </a:r>
          </a:p>
          <a:p>
            <a:r>
              <a:rPr lang="en-GB" sz="2400" b="1" dirty="0" smtClean="0"/>
              <a:t>C (siege towers): </a:t>
            </a:r>
            <a:r>
              <a:rPr lang="en-GB" sz="2400" dirty="0" smtClean="0"/>
              <a:t>you </a:t>
            </a:r>
            <a:r>
              <a:rPr lang="en-GB" sz="2400" dirty="0"/>
              <a:t>find enough wood </a:t>
            </a:r>
            <a:r>
              <a:rPr lang="en-GB" sz="2400" dirty="0" smtClean="0"/>
              <a:t>in the land around you to </a:t>
            </a:r>
            <a:r>
              <a:rPr lang="en-GB" sz="2400" dirty="0"/>
              <a:t>make one siege tower, but that's it. This is the </a:t>
            </a:r>
            <a:r>
              <a:rPr lang="en-GB" sz="2400" dirty="0" smtClean="0"/>
              <a:t>desert, </a:t>
            </a:r>
            <a:r>
              <a:rPr lang="en-GB" sz="2400" dirty="0"/>
              <a:t>remember? The siege tower allows 20 soldiers to cross onto the city walls before it is burnt down</a:t>
            </a:r>
            <a:r>
              <a:rPr lang="en-GB" sz="2400" dirty="0" smtClean="0"/>
              <a:t>. The 20 soldiers are taken prisoner.  </a:t>
            </a:r>
            <a:r>
              <a:rPr lang="en-GB" sz="2400" b="1" dirty="0"/>
              <a:t>1 point.</a:t>
            </a:r>
          </a:p>
          <a:p>
            <a:r>
              <a:rPr lang="en-GB" sz="2400" b="1" dirty="0" smtClean="0"/>
              <a:t>D (trebuchets): </a:t>
            </a:r>
            <a:r>
              <a:rPr lang="en-GB" sz="2400" dirty="0"/>
              <a:t>a great idea. The trebuchets are effective against the city walls and you are soon able to get your army inside. </a:t>
            </a:r>
            <a:r>
              <a:rPr lang="en-GB" sz="2400" b="1" dirty="0"/>
              <a:t>3 points.</a:t>
            </a:r>
          </a:p>
        </p:txBody>
      </p:sp>
    </p:spTree>
    <p:extLst>
      <p:ext uri="{BB962C8B-B14F-4D97-AF65-F5344CB8AC3E}">
        <p14:creationId xmlns:p14="http://schemas.microsoft.com/office/powerpoint/2010/main" val="677477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152400"/>
            <a:ext cx="8229600" cy="685800"/>
          </a:xfrm>
          <a:solidFill>
            <a:srgbClr val="FFFF00"/>
          </a:solidFill>
        </p:spPr>
        <p:txBody>
          <a:bodyPr>
            <a:normAutofit fontScale="90000"/>
          </a:bodyPr>
          <a:lstStyle/>
          <a:p>
            <a:r>
              <a:rPr lang="en-GB" b="1" dirty="0" smtClean="0"/>
              <a:t>Newsflash 5</a:t>
            </a:r>
            <a:r>
              <a:rPr lang="en-GB" dirty="0" smtClean="0"/>
              <a:t>: The Crusades</a:t>
            </a:r>
            <a:endParaRPr lang="en-GB" dirty="0"/>
          </a:p>
        </p:txBody>
      </p:sp>
      <p:sp>
        <p:nvSpPr>
          <p:cNvPr id="5" name="Content Placeholder 4"/>
          <p:cNvSpPr>
            <a:spLocks noGrp="1"/>
          </p:cNvSpPr>
          <p:nvPr>
            <p:ph idx="1"/>
          </p:nvPr>
        </p:nvSpPr>
        <p:spPr>
          <a:xfrm>
            <a:off x="228600" y="990600"/>
            <a:ext cx="8763000" cy="5638800"/>
          </a:xfrm>
          <a:ln>
            <a:solidFill>
              <a:schemeClr val="accent1"/>
            </a:solidFill>
          </a:ln>
        </p:spPr>
        <p:txBody>
          <a:bodyPr>
            <a:noAutofit/>
          </a:bodyPr>
          <a:lstStyle/>
          <a:p>
            <a:r>
              <a:rPr lang="en-US" sz="2200" dirty="0" smtClean="0"/>
              <a:t>After the successful siege of Nicaea, the Muslim opposition crumbles away before you. You continue your journey. Soon, you are far enough East</a:t>
            </a:r>
            <a:r>
              <a:rPr lang="en-US" sz="2200" b="1" dirty="0" smtClean="0"/>
              <a:t>, </a:t>
            </a:r>
            <a:r>
              <a:rPr lang="en-US" sz="2200" dirty="0" smtClean="0"/>
              <a:t>and so you head South</a:t>
            </a:r>
            <a:r>
              <a:rPr lang="en-US" sz="2200" b="1" dirty="0" smtClean="0"/>
              <a:t> </a:t>
            </a:r>
            <a:r>
              <a:rPr lang="en-US" sz="2200" dirty="0" smtClean="0"/>
              <a:t>for some miles, where you reach </a:t>
            </a:r>
            <a:r>
              <a:rPr lang="en-US" sz="2200" b="1" dirty="0" smtClean="0"/>
              <a:t>Antioch, </a:t>
            </a:r>
            <a:r>
              <a:rPr lang="en-US" sz="2200" dirty="0" smtClean="0"/>
              <a:t>the first big city that you need to take in the Holy Land. </a:t>
            </a:r>
          </a:p>
          <a:p>
            <a:r>
              <a:rPr lang="en-US" sz="2200" dirty="0" smtClean="0"/>
              <a:t>You agree that this city is too big to take by force, so you decide to starve out the city. But the city continues to receive supplies in secret. Soon, you run out of food. People are having to eat their own horses just to stay alive and not starve! What will re-motivate your troops and give them the courage needed to take this city? </a:t>
            </a:r>
          </a:p>
          <a:p>
            <a:pPr marL="800100" lvl="1" indent="-342900">
              <a:buFont typeface="+mj-lt"/>
              <a:buAutoNum type="alphaUcPeriod"/>
            </a:pPr>
            <a:r>
              <a:rPr lang="en-GB" sz="2000" dirty="0" smtClean="0"/>
              <a:t>Force all of your troops to make a full-scale assault on the city.</a:t>
            </a:r>
          </a:p>
          <a:p>
            <a:pPr marL="800100" lvl="1" indent="-342900">
              <a:buFont typeface="+mj-lt"/>
              <a:buAutoNum type="alphaUcPeriod"/>
            </a:pPr>
            <a:r>
              <a:rPr lang="en-GB" sz="2000" dirty="0" smtClean="0"/>
              <a:t>Split your troops into two – one part will stay and continue to try and stop supplies coming into the city, and the other will turn back and try to get reinforcements from the Christians in Constantinople.</a:t>
            </a:r>
          </a:p>
          <a:p>
            <a:pPr marL="800100" lvl="1" indent="-342900">
              <a:buFont typeface="+mj-lt"/>
              <a:buAutoNum type="alphaUcPeriod"/>
            </a:pPr>
            <a:r>
              <a:rPr lang="en-GB" sz="2000" dirty="0" smtClean="0"/>
              <a:t>Ban all gambling and drinking, and, using a piece of wood you found beneath the city, say that you have found the spear that stabbed Christ’s side when he was dying on the cross. </a:t>
            </a:r>
          </a:p>
          <a:p>
            <a:endParaRPr lang="en-US" sz="2200" dirty="0" smtClean="0"/>
          </a:p>
          <a:p>
            <a:endParaRPr lang="en-US" sz="2200" dirty="0" smtClean="0"/>
          </a:p>
          <a:p>
            <a:endParaRPr lang="en-GB" sz="2200" dirty="0"/>
          </a:p>
        </p:txBody>
      </p:sp>
    </p:spTree>
    <p:extLst>
      <p:ext uri="{BB962C8B-B14F-4D97-AF65-F5344CB8AC3E}">
        <p14:creationId xmlns:p14="http://schemas.microsoft.com/office/powerpoint/2010/main" val="13574342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bwMode="auto">
          <a:xfrm>
            <a:off x="-1" y="0"/>
            <a:ext cx="9206335" cy="6096000"/>
          </a:xfrm>
          <a:prstGeom prst="rect">
            <a:avLst/>
          </a:prstGeom>
          <a:solidFill>
            <a:srgbClr val="FEF250"/>
          </a:solidFill>
          <a:ln w="9525">
            <a:noFill/>
            <a:miter lim="800000"/>
            <a:headEnd/>
            <a:tailEnd/>
          </a:ln>
          <a:effectLst/>
        </p:spPr>
      </p:pic>
      <p:sp>
        <p:nvSpPr>
          <p:cNvPr id="3" name="Rectangle 2"/>
          <p:cNvSpPr/>
          <p:nvPr/>
        </p:nvSpPr>
        <p:spPr>
          <a:xfrm>
            <a:off x="7512609" y="3410496"/>
            <a:ext cx="1524000" cy="64660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solidFill>
                  <a:prstClr val="black"/>
                </a:solidFill>
              </a:rPr>
              <a:t>Antioch</a:t>
            </a:r>
            <a:endParaRPr lang="en-GB" sz="2800" dirty="0">
              <a:solidFill>
                <a:prstClr val="black"/>
              </a:solidFill>
            </a:endParaRPr>
          </a:p>
        </p:txBody>
      </p:sp>
      <p:sp>
        <p:nvSpPr>
          <p:cNvPr id="4" name="Rectangle 3"/>
          <p:cNvSpPr/>
          <p:nvPr/>
        </p:nvSpPr>
        <p:spPr>
          <a:xfrm>
            <a:off x="2286000" y="1371600"/>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6</a:t>
            </a:r>
            <a:endParaRPr lang="en-GB" dirty="0">
              <a:solidFill>
                <a:prstClr val="black"/>
              </a:solidFill>
            </a:endParaRPr>
          </a:p>
        </p:txBody>
      </p:sp>
      <p:sp>
        <p:nvSpPr>
          <p:cNvPr id="5" name="Rectangle 4"/>
          <p:cNvSpPr/>
          <p:nvPr/>
        </p:nvSpPr>
        <p:spPr>
          <a:xfrm>
            <a:off x="8399987" y="5264727"/>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6</a:t>
            </a:r>
          </a:p>
        </p:txBody>
      </p:sp>
      <p:sp>
        <p:nvSpPr>
          <p:cNvPr id="7" name="TextBox 6"/>
          <p:cNvSpPr txBox="1"/>
          <p:nvPr/>
        </p:nvSpPr>
        <p:spPr>
          <a:xfrm>
            <a:off x="3352800" y="914400"/>
            <a:ext cx="1042786" cy="369332"/>
          </a:xfrm>
          <a:prstGeom prst="rect">
            <a:avLst/>
          </a:prstGeom>
          <a:noFill/>
        </p:spPr>
        <p:txBody>
          <a:bodyPr wrap="none" rtlCol="0">
            <a:spAutoFit/>
          </a:bodyPr>
          <a:lstStyle/>
          <a:p>
            <a:r>
              <a:rPr lang="en-GB" dirty="0" smtClean="0">
                <a:solidFill>
                  <a:prstClr val="black"/>
                </a:solidFill>
              </a:rPr>
              <a:t>Germany</a:t>
            </a:r>
            <a:endParaRPr lang="en-GB" dirty="0">
              <a:solidFill>
                <a:prstClr val="black"/>
              </a:solidFill>
            </a:endParaRPr>
          </a:p>
        </p:txBody>
      </p:sp>
      <p:sp>
        <p:nvSpPr>
          <p:cNvPr id="8" name="Rectangle 7"/>
          <p:cNvSpPr/>
          <p:nvPr/>
        </p:nvSpPr>
        <p:spPr>
          <a:xfrm>
            <a:off x="6774873" y="2953412"/>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5</a:t>
            </a:r>
            <a:endParaRPr lang="en-GB" dirty="0">
              <a:solidFill>
                <a:prstClr val="black"/>
              </a:solidFill>
            </a:endParaRPr>
          </a:p>
        </p:txBody>
      </p:sp>
      <p:sp>
        <p:nvSpPr>
          <p:cNvPr id="9" name="Oval 8"/>
          <p:cNvSpPr/>
          <p:nvPr/>
        </p:nvSpPr>
        <p:spPr>
          <a:xfrm>
            <a:off x="7315200" y="3766066"/>
            <a:ext cx="76200" cy="76200"/>
          </a:xfrm>
          <a:prstGeom prst="ellipse">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0" name="Rectangle 9"/>
          <p:cNvSpPr/>
          <p:nvPr/>
        </p:nvSpPr>
        <p:spPr>
          <a:xfrm>
            <a:off x="6858000" y="3842266"/>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1</a:t>
            </a:r>
            <a:endParaRPr lang="en-GB" dirty="0">
              <a:solidFill>
                <a:prstClr val="black"/>
              </a:solidFill>
            </a:endParaRPr>
          </a:p>
        </p:txBody>
      </p:sp>
      <p:sp>
        <p:nvSpPr>
          <p:cNvPr id="11" name="TextBox 10"/>
          <p:cNvSpPr txBox="1"/>
          <p:nvPr/>
        </p:nvSpPr>
        <p:spPr>
          <a:xfrm>
            <a:off x="8515983" y="4267200"/>
            <a:ext cx="636713" cy="646331"/>
          </a:xfrm>
          <a:prstGeom prst="rect">
            <a:avLst/>
          </a:prstGeom>
          <a:noFill/>
        </p:spPr>
        <p:txBody>
          <a:bodyPr wrap="none" rtlCol="0">
            <a:spAutoFit/>
          </a:bodyPr>
          <a:lstStyle/>
          <a:p>
            <a:r>
              <a:rPr lang="en-GB" dirty="0" smtClean="0">
                <a:solidFill>
                  <a:prstClr val="black"/>
                </a:solidFill>
              </a:rPr>
              <a:t>Holy</a:t>
            </a:r>
          </a:p>
          <a:p>
            <a:r>
              <a:rPr lang="en-GB" dirty="0" smtClean="0">
                <a:solidFill>
                  <a:prstClr val="black"/>
                </a:solidFill>
              </a:rPr>
              <a:t>Land</a:t>
            </a:r>
          </a:p>
        </p:txBody>
      </p:sp>
      <p:sp>
        <p:nvSpPr>
          <p:cNvPr id="12" name="Rectangle 11"/>
          <p:cNvSpPr/>
          <p:nvPr/>
        </p:nvSpPr>
        <p:spPr>
          <a:xfrm>
            <a:off x="7816446" y="4629513"/>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4</a:t>
            </a:r>
          </a:p>
        </p:txBody>
      </p:sp>
      <p:sp>
        <p:nvSpPr>
          <p:cNvPr id="13" name="TextBox 12"/>
          <p:cNvSpPr txBox="1"/>
          <p:nvPr/>
        </p:nvSpPr>
        <p:spPr>
          <a:xfrm>
            <a:off x="609600" y="2474486"/>
            <a:ext cx="697627" cy="369332"/>
          </a:xfrm>
          <a:prstGeom prst="rect">
            <a:avLst/>
          </a:prstGeom>
          <a:noFill/>
        </p:spPr>
        <p:txBody>
          <a:bodyPr wrap="none" rtlCol="0">
            <a:spAutoFit/>
          </a:bodyPr>
          <a:lstStyle/>
          <a:p>
            <a:r>
              <a:rPr lang="en-GB" dirty="0" smtClean="0">
                <a:solidFill>
                  <a:prstClr val="black"/>
                </a:solidFill>
              </a:rPr>
              <a:t>Spain</a:t>
            </a:r>
            <a:endParaRPr lang="en-GB" dirty="0">
              <a:solidFill>
                <a:prstClr val="black"/>
              </a:solidFill>
            </a:endParaRPr>
          </a:p>
        </p:txBody>
      </p:sp>
      <p:sp>
        <p:nvSpPr>
          <p:cNvPr id="16" name="Rectangle 15"/>
          <p:cNvSpPr/>
          <p:nvPr/>
        </p:nvSpPr>
        <p:spPr>
          <a:xfrm>
            <a:off x="169723" y="6066105"/>
            <a:ext cx="8866886" cy="64660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solidFill>
                  <a:prstClr val="black"/>
                </a:solidFill>
              </a:rPr>
              <a:t>2 Points if you correctly identified location number </a:t>
            </a:r>
            <a:r>
              <a:rPr lang="en-GB" sz="3600" b="1" dirty="0">
                <a:solidFill>
                  <a:prstClr val="black"/>
                </a:solidFill>
              </a:rPr>
              <a:t>3</a:t>
            </a:r>
            <a:endParaRPr lang="en-GB" sz="4400" b="1" dirty="0">
              <a:solidFill>
                <a:prstClr val="black"/>
              </a:solidFill>
            </a:endParaRPr>
          </a:p>
        </p:txBody>
      </p:sp>
      <p:sp>
        <p:nvSpPr>
          <p:cNvPr id="17" name="TextBox 16"/>
          <p:cNvSpPr txBox="1"/>
          <p:nvPr/>
        </p:nvSpPr>
        <p:spPr>
          <a:xfrm>
            <a:off x="5288638" y="2611881"/>
            <a:ext cx="941476" cy="646331"/>
          </a:xfrm>
          <a:prstGeom prst="rect">
            <a:avLst/>
          </a:prstGeom>
          <a:solidFill>
            <a:schemeClr val="bg1"/>
          </a:solidFill>
          <a:ln>
            <a:noFill/>
          </a:ln>
        </p:spPr>
        <p:txBody>
          <a:bodyPr wrap="none" rtlCol="0">
            <a:spAutoFit/>
          </a:bodyPr>
          <a:lstStyle/>
          <a:p>
            <a:r>
              <a:rPr lang="en-GB" dirty="0" smtClean="0">
                <a:solidFill>
                  <a:prstClr val="black"/>
                </a:solidFill>
              </a:rPr>
              <a:t>Greece/</a:t>
            </a:r>
          </a:p>
          <a:p>
            <a:r>
              <a:rPr lang="en-GB" dirty="0" smtClean="0">
                <a:solidFill>
                  <a:prstClr val="black"/>
                </a:solidFill>
              </a:rPr>
              <a:t>Turkey</a:t>
            </a:r>
            <a:endParaRPr lang="en-GB" dirty="0">
              <a:solidFill>
                <a:prstClr val="black"/>
              </a:solidFill>
            </a:endParaRPr>
          </a:p>
        </p:txBody>
      </p:sp>
    </p:spTree>
    <p:extLst>
      <p:ext uri="{BB962C8B-B14F-4D97-AF65-F5344CB8AC3E}">
        <p14:creationId xmlns:p14="http://schemas.microsoft.com/office/powerpoint/2010/main" val="19688640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267200" cy="792162"/>
          </a:xfrm>
          <a:solidFill>
            <a:srgbClr val="FFFF00"/>
          </a:solidFill>
        </p:spPr>
        <p:txBody>
          <a:bodyPr/>
          <a:lstStyle/>
          <a:p>
            <a:r>
              <a:rPr lang="en-GB" dirty="0"/>
              <a:t>5</a:t>
            </a:r>
            <a:r>
              <a:rPr lang="en-GB" dirty="0" smtClean="0"/>
              <a:t>: The Results</a:t>
            </a:r>
            <a:endParaRPr lang="en-GB" dirty="0"/>
          </a:p>
        </p:txBody>
      </p:sp>
      <p:sp>
        <p:nvSpPr>
          <p:cNvPr id="3" name="Content Placeholder 2"/>
          <p:cNvSpPr>
            <a:spLocks noGrp="1"/>
          </p:cNvSpPr>
          <p:nvPr>
            <p:ph idx="1"/>
          </p:nvPr>
        </p:nvSpPr>
        <p:spPr>
          <a:xfrm>
            <a:off x="457200" y="1295400"/>
            <a:ext cx="8382000" cy="5181600"/>
          </a:xfrm>
          <a:ln>
            <a:solidFill>
              <a:schemeClr val="accent1"/>
            </a:solidFill>
          </a:ln>
        </p:spPr>
        <p:txBody>
          <a:bodyPr>
            <a:normAutofit lnSpcReduction="10000"/>
          </a:bodyPr>
          <a:lstStyle/>
          <a:p>
            <a:r>
              <a:rPr lang="en-GB" sz="2400" b="1" dirty="0" smtClean="0"/>
              <a:t>A (direct assault): </a:t>
            </a:r>
            <a:r>
              <a:rPr lang="en-GB" sz="2400" dirty="0" smtClean="0"/>
              <a:t>about half </a:t>
            </a:r>
            <a:r>
              <a:rPr lang="en-GB" sz="2400" dirty="0"/>
              <a:t>of the men start attacking, yet the other half run away back home to Europe. You don't have enough men to continue your journey to </a:t>
            </a:r>
            <a:r>
              <a:rPr lang="en-GB" sz="2400" dirty="0" smtClean="0"/>
              <a:t>Jerusalem (most of them have now died in the direct assault or have deserted you) </a:t>
            </a:r>
            <a:r>
              <a:rPr lang="en-GB" sz="2400" dirty="0"/>
              <a:t>and so </a:t>
            </a:r>
            <a:r>
              <a:rPr lang="en-GB" sz="2400" dirty="0" smtClean="0"/>
              <a:t>you have </a:t>
            </a:r>
            <a:r>
              <a:rPr lang="en-GB" sz="2400" dirty="0"/>
              <a:t>to return home. </a:t>
            </a:r>
            <a:r>
              <a:rPr lang="en-GB" sz="2400" b="1" dirty="0"/>
              <a:t>0 points. </a:t>
            </a:r>
          </a:p>
          <a:p>
            <a:r>
              <a:rPr lang="en-GB" sz="2400" b="1" dirty="0" smtClean="0"/>
              <a:t>B (split and find reinforcements):</a:t>
            </a:r>
            <a:r>
              <a:rPr lang="en-GB" sz="2400" dirty="0" smtClean="0"/>
              <a:t> </a:t>
            </a:r>
            <a:r>
              <a:rPr lang="en-GB" sz="2400" dirty="0"/>
              <a:t>by splitting your forces you have split your strength. The soldiers returning to Constantinople are ambushed and killed. You don't have enough men to continue your expedition and so have to return home. </a:t>
            </a:r>
            <a:r>
              <a:rPr lang="en-GB" sz="2400" b="1" dirty="0"/>
              <a:t>0 points.</a:t>
            </a:r>
          </a:p>
          <a:p>
            <a:r>
              <a:rPr lang="en-GB" sz="2400" b="1" dirty="0" smtClean="0"/>
              <a:t>C (find the cross): </a:t>
            </a:r>
            <a:r>
              <a:rPr lang="en-GB" sz="2400" dirty="0" smtClean="0"/>
              <a:t>what </a:t>
            </a:r>
            <a:r>
              <a:rPr lang="en-GB" sz="2400" dirty="0"/>
              <a:t>a stroke of genius to go back to the original reason why people went on crusade (religion) and remind the army what they are fighting for. Your army's newfound energy and determination ensure you are victorious</a:t>
            </a:r>
            <a:r>
              <a:rPr lang="en-GB" sz="2400" dirty="0" smtClean="0"/>
              <a:t>. </a:t>
            </a:r>
            <a:r>
              <a:rPr lang="en-GB" sz="2400" b="1" dirty="0" smtClean="0"/>
              <a:t>3 points.</a:t>
            </a:r>
            <a:endParaRPr lang="en-GB" sz="2400" dirty="0"/>
          </a:p>
        </p:txBody>
      </p:sp>
    </p:spTree>
    <p:extLst>
      <p:ext uri="{BB962C8B-B14F-4D97-AF65-F5344CB8AC3E}">
        <p14:creationId xmlns:p14="http://schemas.microsoft.com/office/powerpoint/2010/main" val="1025314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152400"/>
            <a:ext cx="8229600" cy="685800"/>
          </a:xfrm>
          <a:solidFill>
            <a:srgbClr val="FFFF00"/>
          </a:solidFill>
        </p:spPr>
        <p:txBody>
          <a:bodyPr>
            <a:normAutofit fontScale="90000"/>
          </a:bodyPr>
          <a:lstStyle/>
          <a:p>
            <a:r>
              <a:rPr lang="en-GB" b="1" dirty="0" smtClean="0"/>
              <a:t>Newsflash 6</a:t>
            </a:r>
            <a:r>
              <a:rPr lang="en-GB" dirty="0" smtClean="0"/>
              <a:t>: The Crusades</a:t>
            </a:r>
            <a:endParaRPr lang="en-GB" dirty="0"/>
          </a:p>
        </p:txBody>
      </p:sp>
      <p:sp>
        <p:nvSpPr>
          <p:cNvPr id="5" name="Content Placeholder 4"/>
          <p:cNvSpPr>
            <a:spLocks noGrp="1"/>
          </p:cNvSpPr>
          <p:nvPr>
            <p:ph idx="1"/>
          </p:nvPr>
        </p:nvSpPr>
        <p:spPr>
          <a:xfrm>
            <a:off x="228600" y="990600"/>
            <a:ext cx="8763000" cy="5638800"/>
          </a:xfrm>
          <a:ln>
            <a:solidFill>
              <a:schemeClr val="accent1"/>
            </a:solidFill>
          </a:ln>
        </p:spPr>
        <p:txBody>
          <a:bodyPr>
            <a:noAutofit/>
          </a:bodyPr>
          <a:lstStyle/>
          <a:p>
            <a:r>
              <a:rPr lang="en-GB" sz="2400" dirty="0" smtClean="0"/>
              <a:t>Now you have taken Antioch, the way is clear for you to continue your journey on to Jerusalem! You head South, and before you know it you have reached </a:t>
            </a:r>
            <a:r>
              <a:rPr lang="en-GB" sz="2400" b="1" dirty="0" smtClean="0"/>
              <a:t>Acre, </a:t>
            </a:r>
            <a:r>
              <a:rPr lang="en-GB" sz="2400" dirty="0" smtClean="0"/>
              <a:t>on the coast. Here, you stop to receive supplies from Italy, before continuing on to lay siege to Jerusalem. </a:t>
            </a:r>
          </a:p>
          <a:p>
            <a:r>
              <a:rPr lang="en-GB" sz="2400" dirty="0" smtClean="0"/>
              <a:t>Jerusalem is taken in less than a month. You have secured the holiest of places for the Christian world! You can enter the sacred city! What do you do next? </a:t>
            </a:r>
          </a:p>
          <a:p>
            <a:pPr marL="914400" lvl="1" indent="-457200">
              <a:buFont typeface="+mj-lt"/>
              <a:buAutoNum type="alphaUcPeriod"/>
            </a:pPr>
            <a:r>
              <a:rPr lang="en-GB" sz="2000" dirty="0"/>
              <a:t>Kill everyone you </a:t>
            </a:r>
            <a:r>
              <a:rPr lang="en-GB" sz="2000" dirty="0" smtClean="0"/>
              <a:t>find, to prevent them taking up weapons against you, and to take revenge on the Muslims who stopped Christians from entering the city.</a:t>
            </a:r>
            <a:endParaRPr lang="en-GB" sz="2000" dirty="0"/>
          </a:p>
          <a:p>
            <a:pPr marL="914400" lvl="1" indent="-457200">
              <a:buFont typeface="+mj-lt"/>
              <a:buAutoNum type="alphaUcPeriod"/>
            </a:pPr>
            <a:r>
              <a:rPr lang="en-GB" sz="2000" dirty="0"/>
              <a:t>Kill only those people who fight against </a:t>
            </a:r>
            <a:r>
              <a:rPr lang="en-GB" sz="2000" dirty="0" smtClean="0"/>
              <a:t>you, and leave the rest alone – they should get the message.</a:t>
            </a:r>
          </a:p>
          <a:p>
            <a:pPr marL="914400" lvl="1" indent="-457200">
              <a:buFont typeface="+mj-lt"/>
              <a:buAutoNum type="alphaUcPeriod"/>
            </a:pPr>
            <a:r>
              <a:rPr lang="en-GB" sz="2000" dirty="0" smtClean="0"/>
              <a:t>Tell </a:t>
            </a:r>
            <a:r>
              <a:rPr lang="en-GB" sz="2000" dirty="0"/>
              <a:t>everyone to leave the city who isn't </a:t>
            </a:r>
            <a:r>
              <a:rPr lang="en-GB" sz="2000" dirty="0" smtClean="0"/>
              <a:t>Christian. </a:t>
            </a:r>
          </a:p>
          <a:p>
            <a:pPr marL="914400" lvl="1" indent="-457200">
              <a:buFont typeface="+mj-lt"/>
              <a:buAutoNum type="alphaUcPeriod"/>
            </a:pPr>
            <a:r>
              <a:rPr lang="en-GB" sz="2000" dirty="0" smtClean="0"/>
              <a:t> </a:t>
            </a:r>
            <a:r>
              <a:rPr lang="en-GB" sz="2000" dirty="0"/>
              <a:t>Leave everyone be but declare a </a:t>
            </a:r>
            <a:r>
              <a:rPr lang="en-GB" sz="2000" dirty="0" smtClean="0"/>
              <a:t>new, Christian government of Jerusalem. </a:t>
            </a:r>
            <a:endParaRPr lang="en-US" sz="2000" dirty="0" smtClean="0"/>
          </a:p>
          <a:p>
            <a:endParaRPr lang="en-US" sz="2200" dirty="0" smtClean="0"/>
          </a:p>
          <a:p>
            <a:endParaRPr lang="en-GB" sz="2200" dirty="0"/>
          </a:p>
        </p:txBody>
      </p:sp>
    </p:spTree>
    <p:extLst>
      <p:ext uri="{BB962C8B-B14F-4D97-AF65-F5344CB8AC3E}">
        <p14:creationId xmlns:p14="http://schemas.microsoft.com/office/powerpoint/2010/main" val="32621702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bwMode="auto">
          <a:xfrm>
            <a:off x="-1" y="0"/>
            <a:ext cx="9206335" cy="6096000"/>
          </a:xfrm>
          <a:prstGeom prst="rect">
            <a:avLst/>
          </a:prstGeom>
          <a:solidFill>
            <a:srgbClr val="FEF250"/>
          </a:solidFill>
          <a:ln w="9525">
            <a:noFill/>
            <a:miter lim="800000"/>
            <a:headEnd/>
            <a:tailEnd/>
          </a:ln>
          <a:effectLst/>
        </p:spPr>
      </p:pic>
      <p:sp>
        <p:nvSpPr>
          <p:cNvPr id="3" name="Rectangle 2"/>
          <p:cNvSpPr/>
          <p:nvPr/>
        </p:nvSpPr>
        <p:spPr>
          <a:xfrm>
            <a:off x="6750609" y="4590365"/>
            <a:ext cx="1524000" cy="64660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solidFill>
                  <a:prstClr val="black"/>
                </a:solidFill>
              </a:rPr>
              <a:t>Acre</a:t>
            </a:r>
            <a:endParaRPr lang="en-GB" sz="2800" dirty="0">
              <a:solidFill>
                <a:prstClr val="black"/>
              </a:solidFill>
            </a:endParaRPr>
          </a:p>
        </p:txBody>
      </p:sp>
      <p:sp>
        <p:nvSpPr>
          <p:cNvPr id="4" name="Rectangle 3"/>
          <p:cNvSpPr/>
          <p:nvPr/>
        </p:nvSpPr>
        <p:spPr>
          <a:xfrm>
            <a:off x="2286000" y="1371600"/>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6</a:t>
            </a:r>
            <a:endParaRPr lang="en-GB" dirty="0">
              <a:solidFill>
                <a:prstClr val="black"/>
              </a:solidFill>
            </a:endParaRPr>
          </a:p>
        </p:txBody>
      </p:sp>
      <p:sp>
        <p:nvSpPr>
          <p:cNvPr id="5" name="Rectangle 4"/>
          <p:cNvSpPr/>
          <p:nvPr/>
        </p:nvSpPr>
        <p:spPr>
          <a:xfrm>
            <a:off x="8399987" y="5264727"/>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black"/>
                </a:solidFill>
              </a:rPr>
              <a:t>6</a:t>
            </a:r>
          </a:p>
        </p:txBody>
      </p:sp>
      <p:sp>
        <p:nvSpPr>
          <p:cNvPr id="7" name="TextBox 6"/>
          <p:cNvSpPr txBox="1"/>
          <p:nvPr/>
        </p:nvSpPr>
        <p:spPr>
          <a:xfrm>
            <a:off x="3352800" y="914400"/>
            <a:ext cx="1042786" cy="369332"/>
          </a:xfrm>
          <a:prstGeom prst="rect">
            <a:avLst/>
          </a:prstGeom>
          <a:noFill/>
        </p:spPr>
        <p:txBody>
          <a:bodyPr wrap="none" rtlCol="0">
            <a:spAutoFit/>
          </a:bodyPr>
          <a:lstStyle/>
          <a:p>
            <a:r>
              <a:rPr lang="en-GB" dirty="0" smtClean="0">
                <a:solidFill>
                  <a:prstClr val="black"/>
                </a:solidFill>
              </a:rPr>
              <a:t>Germany</a:t>
            </a:r>
            <a:endParaRPr lang="en-GB" dirty="0">
              <a:solidFill>
                <a:prstClr val="black"/>
              </a:solidFill>
            </a:endParaRPr>
          </a:p>
        </p:txBody>
      </p:sp>
      <p:sp>
        <p:nvSpPr>
          <p:cNvPr id="8" name="Rectangle 7"/>
          <p:cNvSpPr/>
          <p:nvPr/>
        </p:nvSpPr>
        <p:spPr>
          <a:xfrm>
            <a:off x="6774873" y="2953412"/>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5</a:t>
            </a:r>
            <a:endParaRPr lang="en-GB" dirty="0">
              <a:solidFill>
                <a:prstClr val="black"/>
              </a:solidFill>
            </a:endParaRPr>
          </a:p>
        </p:txBody>
      </p:sp>
      <p:sp>
        <p:nvSpPr>
          <p:cNvPr id="9" name="Oval 8"/>
          <p:cNvSpPr/>
          <p:nvPr/>
        </p:nvSpPr>
        <p:spPr>
          <a:xfrm>
            <a:off x="7315200" y="3766066"/>
            <a:ext cx="76200" cy="76200"/>
          </a:xfrm>
          <a:prstGeom prst="ellipse">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0" name="Rectangle 9"/>
          <p:cNvSpPr/>
          <p:nvPr/>
        </p:nvSpPr>
        <p:spPr>
          <a:xfrm>
            <a:off x="6858000" y="3842266"/>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1</a:t>
            </a:r>
            <a:endParaRPr lang="en-GB" dirty="0">
              <a:solidFill>
                <a:prstClr val="black"/>
              </a:solidFill>
            </a:endParaRPr>
          </a:p>
        </p:txBody>
      </p:sp>
      <p:sp>
        <p:nvSpPr>
          <p:cNvPr id="11" name="TextBox 10"/>
          <p:cNvSpPr txBox="1"/>
          <p:nvPr/>
        </p:nvSpPr>
        <p:spPr>
          <a:xfrm>
            <a:off x="8515983" y="4267200"/>
            <a:ext cx="636713" cy="646331"/>
          </a:xfrm>
          <a:prstGeom prst="rect">
            <a:avLst/>
          </a:prstGeom>
          <a:noFill/>
        </p:spPr>
        <p:txBody>
          <a:bodyPr wrap="none" rtlCol="0">
            <a:spAutoFit/>
          </a:bodyPr>
          <a:lstStyle/>
          <a:p>
            <a:r>
              <a:rPr lang="en-GB" dirty="0" smtClean="0">
                <a:solidFill>
                  <a:prstClr val="black"/>
                </a:solidFill>
              </a:rPr>
              <a:t>Holy</a:t>
            </a:r>
          </a:p>
          <a:p>
            <a:r>
              <a:rPr lang="en-GB" dirty="0" smtClean="0">
                <a:solidFill>
                  <a:prstClr val="black"/>
                </a:solidFill>
              </a:rPr>
              <a:t>Land</a:t>
            </a:r>
          </a:p>
        </p:txBody>
      </p:sp>
      <p:sp>
        <p:nvSpPr>
          <p:cNvPr id="12" name="Rectangle 11"/>
          <p:cNvSpPr/>
          <p:nvPr/>
        </p:nvSpPr>
        <p:spPr>
          <a:xfrm>
            <a:off x="8287383" y="3804166"/>
            <a:ext cx="4572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rPr>
              <a:t>3</a:t>
            </a:r>
            <a:endParaRPr lang="en-GB" dirty="0">
              <a:solidFill>
                <a:prstClr val="black"/>
              </a:solidFill>
            </a:endParaRPr>
          </a:p>
        </p:txBody>
      </p:sp>
      <p:sp>
        <p:nvSpPr>
          <p:cNvPr id="13" name="TextBox 12"/>
          <p:cNvSpPr txBox="1"/>
          <p:nvPr/>
        </p:nvSpPr>
        <p:spPr>
          <a:xfrm>
            <a:off x="609600" y="2474486"/>
            <a:ext cx="697627" cy="369332"/>
          </a:xfrm>
          <a:prstGeom prst="rect">
            <a:avLst/>
          </a:prstGeom>
          <a:noFill/>
        </p:spPr>
        <p:txBody>
          <a:bodyPr wrap="none" rtlCol="0">
            <a:spAutoFit/>
          </a:bodyPr>
          <a:lstStyle/>
          <a:p>
            <a:r>
              <a:rPr lang="en-GB" dirty="0" smtClean="0">
                <a:solidFill>
                  <a:prstClr val="black"/>
                </a:solidFill>
              </a:rPr>
              <a:t>Spain</a:t>
            </a:r>
            <a:endParaRPr lang="en-GB" dirty="0">
              <a:solidFill>
                <a:prstClr val="black"/>
              </a:solidFill>
            </a:endParaRPr>
          </a:p>
        </p:txBody>
      </p:sp>
      <p:sp>
        <p:nvSpPr>
          <p:cNvPr id="16" name="Rectangle 15"/>
          <p:cNvSpPr/>
          <p:nvPr/>
        </p:nvSpPr>
        <p:spPr>
          <a:xfrm>
            <a:off x="169723" y="6066105"/>
            <a:ext cx="8866886" cy="64660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solidFill>
                  <a:prstClr val="black"/>
                </a:solidFill>
              </a:rPr>
              <a:t>2 Points if you correctly identified location number </a:t>
            </a:r>
            <a:r>
              <a:rPr lang="en-GB" sz="3600" b="1" dirty="0" smtClean="0">
                <a:solidFill>
                  <a:prstClr val="black"/>
                </a:solidFill>
              </a:rPr>
              <a:t>4</a:t>
            </a:r>
            <a:endParaRPr lang="en-GB" sz="4400" b="1" dirty="0">
              <a:solidFill>
                <a:prstClr val="black"/>
              </a:solidFill>
            </a:endParaRPr>
          </a:p>
        </p:txBody>
      </p:sp>
      <p:sp>
        <p:nvSpPr>
          <p:cNvPr id="17" name="TextBox 16"/>
          <p:cNvSpPr txBox="1"/>
          <p:nvPr/>
        </p:nvSpPr>
        <p:spPr>
          <a:xfrm>
            <a:off x="5288638" y="2611881"/>
            <a:ext cx="941476" cy="646331"/>
          </a:xfrm>
          <a:prstGeom prst="rect">
            <a:avLst/>
          </a:prstGeom>
          <a:solidFill>
            <a:schemeClr val="bg1"/>
          </a:solidFill>
          <a:ln>
            <a:noFill/>
          </a:ln>
        </p:spPr>
        <p:txBody>
          <a:bodyPr wrap="none" rtlCol="0">
            <a:spAutoFit/>
          </a:bodyPr>
          <a:lstStyle/>
          <a:p>
            <a:r>
              <a:rPr lang="en-GB" dirty="0" smtClean="0">
                <a:solidFill>
                  <a:prstClr val="black"/>
                </a:solidFill>
              </a:rPr>
              <a:t>Greece/</a:t>
            </a:r>
          </a:p>
          <a:p>
            <a:r>
              <a:rPr lang="en-GB" dirty="0" smtClean="0">
                <a:solidFill>
                  <a:prstClr val="black"/>
                </a:solidFill>
              </a:rPr>
              <a:t>Turkey</a:t>
            </a:r>
            <a:endParaRPr lang="en-GB" dirty="0">
              <a:solidFill>
                <a:prstClr val="black"/>
              </a:solidFill>
            </a:endParaRPr>
          </a:p>
        </p:txBody>
      </p:sp>
    </p:spTree>
    <p:extLst>
      <p:ext uri="{BB962C8B-B14F-4D97-AF65-F5344CB8AC3E}">
        <p14:creationId xmlns:p14="http://schemas.microsoft.com/office/powerpoint/2010/main" val="13866211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267200" cy="792162"/>
          </a:xfrm>
          <a:solidFill>
            <a:srgbClr val="FFFF00"/>
          </a:solidFill>
        </p:spPr>
        <p:txBody>
          <a:bodyPr/>
          <a:lstStyle/>
          <a:p>
            <a:r>
              <a:rPr lang="en-GB" dirty="0"/>
              <a:t>6</a:t>
            </a:r>
            <a:r>
              <a:rPr lang="en-GB" dirty="0" smtClean="0"/>
              <a:t>: The Results</a:t>
            </a:r>
            <a:endParaRPr lang="en-GB" dirty="0"/>
          </a:p>
        </p:txBody>
      </p:sp>
      <p:sp>
        <p:nvSpPr>
          <p:cNvPr id="3" name="Content Placeholder 2"/>
          <p:cNvSpPr>
            <a:spLocks noGrp="1"/>
          </p:cNvSpPr>
          <p:nvPr>
            <p:ph idx="1"/>
          </p:nvPr>
        </p:nvSpPr>
        <p:spPr>
          <a:xfrm>
            <a:off x="304800" y="1219200"/>
            <a:ext cx="8610600" cy="5334000"/>
          </a:xfrm>
          <a:ln>
            <a:solidFill>
              <a:schemeClr val="accent1"/>
            </a:solidFill>
          </a:ln>
        </p:spPr>
        <p:txBody>
          <a:bodyPr>
            <a:normAutofit fontScale="92500" lnSpcReduction="10000"/>
          </a:bodyPr>
          <a:lstStyle/>
          <a:p>
            <a:r>
              <a:rPr lang="en-GB" sz="2400" b="1" dirty="0" smtClean="0"/>
              <a:t>A (kill everyone): </a:t>
            </a:r>
            <a:r>
              <a:rPr lang="en-GB" sz="2400" dirty="0" smtClean="0"/>
              <a:t>the streets are soon running with rivers of blood. The more women and children you kill, the angrier the people living in Jerusalem become. They become more and more determined to fight, and you die at the hand of a vengeful Muslim. </a:t>
            </a:r>
            <a:r>
              <a:rPr lang="en-GB" sz="2400" b="1" dirty="0" smtClean="0"/>
              <a:t>0 </a:t>
            </a:r>
            <a:r>
              <a:rPr lang="en-GB" sz="2400" b="1" dirty="0"/>
              <a:t>points. </a:t>
            </a:r>
          </a:p>
          <a:p>
            <a:r>
              <a:rPr lang="en-GB" sz="2400" b="1" dirty="0" smtClean="0"/>
              <a:t>B (kill those who fight against you):</a:t>
            </a:r>
            <a:r>
              <a:rPr lang="en-GB" sz="2400" dirty="0" smtClean="0"/>
              <a:t> a sensible, war-like decision. Although nowadays unethical, in the Middle Ages, no one respected a warrior who wasn’t prepared to kill, and the Pope said that you were allowed to – this makes an example of the people who fight back. People soon submit. </a:t>
            </a:r>
            <a:r>
              <a:rPr lang="en-GB" sz="2400" b="1" dirty="0" smtClean="0"/>
              <a:t>3 </a:t>
            </a:r>
            <a:r>
              <a:rPr lang="en-GB" sz="2400" b="1" dirty="0"/>
              <a:t>points.</a:t>
            </a:r>
          </a:p>
          <a:p>
            <a:r>
              <a:rPr lang="en-GB" sz="2400" b="1" dirty="0" smtClean="0"/>
              <a:t>C (tell everyone to leave): </a:t>
            </a:r>
            <a:r>
              <a:rPr lang="en-GB" sz="2400" dirty="0" smtClean="0"/>
              <a:t>on dear! They leave, but 2 days later, return with reinforcements, and put you under siege. Two weeks later, they have retaken the city. </a:t>
            </a:r>
            <a:r>
              <a:rPr lang="en-GB" sz="2400" b="1" dirty="0" smtClean="0"/>
              <a:t>1 point.</a:t>
            </a:r>
          </a:p>
          <a:p>
            <a:r>
              <a:rPr lang="en-GB" sz="2400" b="1" dirty="0" smtClean="0"/>
              <a:t>D (declare a new government): </a:t>
            </a:r>
            <a:r>
              <a:rPr lang="en-GB" sz="2400" dirty="0" smtClean="0"/>
              <a:t>people abide by the rules of your new government for the first month or two, but a Muslim resistance movement builds, and soon you are attacked within the city walls, and your troops are forced to retreat to outside Jerusalem. </a:t>
            </a:r>
            <a:r>
              <a:rPr lang="en-GB" sz="2400" b="1" dirty="0" smtClean="0"/>
              <a:t>1 point. </a:t>
            </a:r>
            <a:endParaRPr lang="en-GB" sz="2400" b="1" dirty="0"/>
          </a:p>
        </p:txBody>
      </p:sp>
    </p:spTree>
    <p:extLst>
      <p:ext uri="{BB962C8B-B14F-4D97-AF65-F5344CB8AC3E}">
        <p14:creationId xmlns:p14="http://schemas.microsoft.com/office/powerpoint/2010/main" val="3843411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jesuschristsavior.net/Medieval.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5021"/>
            <a:ext cx="8091053" cy="5562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5537579"/>
            <a:ext cx="9144000" cy="1107996"/>
          </a:xfrm>
          <a:prstGeom prst="rect">
            <a:avLst/>
          </a:prstGeom>
          <a:solidFill>
            <a:srgbClr val="FFFF00"/>
          </a:solidFill>
        </p:spPr>
        <p:txBody>
          <a:bodyPr wrap="square" rtlCol="0">
            <a:spAutoFit/>
          </a:bodyPr>
          <a:lstStyle/>
          <a:p>
            <a:r>
              <a:rPr lang="en-GB" sz="2200" dirty="0" smtClean="0"/>
              <a:t>After the success of the First Crusade, which allowed the crusaders to conquer much of the Holy Land, a Second Crusade was launched, to re-capture Edessa. Then, in 1187, Jerusalem was taken back by the Muslims, under a new leader… </a:t>
            </a:r>
            <a:endParaRPr lang="en-GB" sz="2200" dirty="0"/>
          </a:p>
        </p:txBody>
      </p:sp>
    </p:spTree>
    <p:extLst>
      <p:ext uri="{BB962C8B-B14F-4D97-AF65-F5344CB8AC3E}">
        <p14:creationId xmlns:p14="http://schemas.microsoft.com/office/powerpoint/2010/main" val="33018389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809</TotalTime>
  <Words>3061</Words>
  <Application>Microsoft Office PowerPoint</Application>
  <PresentationFormat>On-screen Show (4:3)</PresentationFormat>
  <Paragraphs>215</Paragraphs>
  <Slides>25</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25</vt:i4>
      </vt:variant>
    </vt:vector>
  </HeadingPairs>
  <TitlesOfParts>
    <vt:vector size="29" baseType="lpstr">
      <vt:lpstr>Arial</vt:lpstr>
      <vt:lpstr>Calibri</vt:lpstr>
      <vt:lpstr>Office Theme</vt:lpstr>
      <vt:lpstr>2_Office Theme</vt:lpstr>
      <vt:lpstr>The First Crusade: a very simple introduction</vt:lpstr>
      <vt:lpstr>PowerPoint Presentation</vt:lpstr>
      <vt:lpstr>PowerPoint Presentation</vt:lpstr>
      <vt:lpstr>Newsflash 1: The Crusades</vt:lpstr>
      <vt:lpstr>PowerPoint Presentation</vt:lpstr>
      <vt:lpstr>1: The Results</vt:lpstr>
      <vt:lpstr>PowerPoint Presentation</vt:lpstr>
      <vt:lpstr>Newsflash 2: The Crusades</vt:lpstr>
      <vt:lpstr>PowerPoint Presentation</vt:lpstr>
      <vt:lpstr>2: The Results</vt:lpstr>
      <vt:lpstr>PowerPoint Presentation</vt:lpstr>
      <vt:lpstr>Newsflash 3: The Crusades</vt:lpstr>
      <vt:lpstr>PowerPoint Presentation</vt:lpstr>
      <vt:lpstr>3: The Results</vt:lpstr>
      <vt:lpstr>Newsflash 4: The Crusades</vt:lpstr>
      <vt:lpstr>PowerPoint Presentation</vt:lpstr>
      <vt:lpstr>PowerPoint Presentation</vt:lpstr>
      <vt:lpstr>4: The Results</vt:lpstr>
      <vt:lpstr>Newsflash 5: The Crusades</vt:lpstr>
      <vt:lpstr>PowerPoint Presentation</vt:lpstr>
      <vt:lpstr>5: The Results</vt:lpstr>
      <vt:lpstr>Newsflash 6: The Crusades</vt:lpstr>
      <vt:lpstr>PowerPoint Presentation</vt:lpstr>
      <vt:lpstr>6: The Results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Paula Lobo</cp:lastModifiedBy>
  <cp:revision>103</cp:revision>
  <cp:lastPrinted>2014-06-10T10:15:54Z</cp:lastPrinted>
  <dcterms:created xsi:type="dcterms:W3CDTF">2006-08-16T00:00:00Z</dcterms:created>
  <dcterms:modified xsi:type="dcterms:W3CDTF">2014-08-28T19:42:26Z</dcterms:modified>
</cp:coreProperties>
</file>